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7" r:id="rId2"/>
    <p:sldMasterId id="2147483726" r:id="rId3"/>
  </p:sldMasterIdLst>
  <p:notesMasterIdLst>
    <p:notesMasterId r:id="rId15"/>
  </p:notesMasterIdLst>
  <p:sldIdLst>
    <p:sldId id="256" r:id="rId4"/>
    <p:sldId id="291" r:id="rId5"/>
    <p:sldId id="282" r:id="rId6"/>
    <p:sldId id="265" r:id="rId7"/>
    <p:sldId id="292" r:id="rId8"/>
    <p:sldId id="287" r:id="rId9"/>
    <p:sldId id="288" r:id="rId10"/>
    <p:sldId id="290" r:id="rId11"/>
    <p:sldId id="289" r:id="rId12"/>
    <p:sldId id="277" r:id="rId13"/>
    <p:sldId id="276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05898314726179"/>
          <c:y val="0.1130505879423544"/>
          <c:w val="0.76924123893195129"/>
          <c:h val="0.551020655863479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СМСП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Лист1!$A$2:$A$3</c:f>
              <c:numCache>
                <c:formatCode>m/d/yyyy</c:formatCode>
                <c:ptCount val="2"/>
                <c:pt idx="0">
                  <c:v>44927</c:v>
                </c:pt>
                <c:pt idx="1">
                  <c:v>45292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8383</c:v>
                </c:pt>
                <c:pt idx="1">
                  <c:v>8662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D7-4805-AB75-F4DB07992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1176431"/>
        <c:axId val="102010335"/>
        <c:axId val="0"/>
      </c:bar3DChart>
      <c:dateAx>
        <c:axId val="331176431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queror" panose="02000503080000020003" pitchFamily="50" charset="0"/>
                <a:ea typeface="+mn-ea"/>
                <a:cs typeface="+mn-cs"/>
              </a:defRPr>
            </a:pPr>
            <a:endParaRPr lang="ru-RU"/>
          </a:p>
        </c:txPr>
        <c:crossAx val="102010335"/>
        <c:crosses val="autoZero"/>
        <c:auto val="1"/>
        <c:lblOffset val="100"/>
        <c:baseTimeUnit val="years"/>
      </c:dateAx>
      <c:valAx>
        <c:axId val="102010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queror" panose="02000503080000020003" pitchFamily="50" charset="0"/>
                <a:ea typeface="+mn-ea"/>
                <a:cs typeface="+mn-cs"/>
              </a:defRPr>
            </a:pPr>
            <a:endParaRPr lang="ru-RU"/>
          </a:p>
        </c:txPr>
        <c:crossAx val="331176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Schoolbook" panose="020406040505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360">
          <a:noFill/>
        </a:ln>
      </c:spPr>
    </c:floor>
    <c:sideWall>
      <c:thickness val="0"/>
      <c:spPr>
        <a:solidFill>
          <a:srgbClr val="FFE7D7"/>
        </a:solidFill>
        <a:ln w="9360">
          <a:noFill/>
        </a:ln>
      </c:spPr>
    </c:sideWall>
    <c:backWall>
      <c:thickness val="0"/>
      <c:spPr>
        <a:solidFill>
          <a:srgbClr val="FFE7D7"/>
        </a:solidFill>
        <a:ln w="9360">
          <a:noFill/>
        </a:ln>
      </c:spPr>
    </c:backWall>
    <c:plotArea>
      <c:layout>
        <c:manualLayout>
          <c:layoutTarget val="inner"/>
          <c:xMode val="edge"/>
          <c:yMode val="edge"/>
          <c:x val="0.11946270126929355"/>
          <c:y val="0"/>
          <c:w val="0.93725283416820504"/>
          <c:h val="0.875330785063217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rgbClr val="FE8637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6F2-4AD6-A2E4-AAC0C5B3791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6F2-4AD6-A2E4-AAC0C5B3791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6F2-4AD6-A2E4-AAC0C5B3791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64" b="1" strike="noStrike" spc="-1" dirty="0">
                        <a:solidFill>
                          <a:srgbClr val="FFFFFF"/>
                        </a:solidFill>
                        <a:latin typeface="Arial"/>
                        <a:ea typeface="DejaVu Sans"/>
                      </a:rPr>
                      <a:t>14615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F2-4AD6-A2E4-AAC0C5B3791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64" b="1" strike="noStrike" spc="-1" dirty="0">
                        <a:solidFill>
                          <a:srgbClr val="FFFFFF"/>
                        </a:solidFill>
                        <a:latin typeface="Arial"/>
                        <a:ea typeface="DejaVu Sans"/>
                      </a:rPr>
                      <a:t>9224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F2-4AD6-A2E4-AAC0C5B3791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64" b="1" strike="noStrike" spc="-1" dirty="0">
                        <a:solidFill>
                          <a:srgbClr val="FFFFFF"/>
                        </a:solidFill>
                        <a:latin typeface="Arial"/>
                        <a:ea typeface="DejaVu Sans"/>
                      </a:rPr>
                      <a:t>13871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F2-4AD6-A2E4-AAC0C5B3791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64" b="1" strike="noStrike" spc="-1">
                    <a:solidFill>
                      <a:srgbClr val="FFFFFF"/>
                    </a:solidFill>
                    <a:latin typeface="Arial"/>
                    <a:ea typeface="DejaVu Sa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10.01.2024г.</c:v>
                </c:pt>
                <c:pt idx="1">
                  <c:v>10.01.2023г.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14615</c:v>
                </c:pt>
                <c:pt idx="1">
                  <c:v>9224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F2-4AD6-A2E4-AAC0C5B37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shape val="box"/>
        <c:axId val="87085940"/>
        <c:axId val="70608551"/>
        <c:axId val="0"/>
      </c:bar3DChart>
      <c:catAx>
        <c:axId val="87085940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900" b="0" strike="noStrike" spc="114">
                <a:solidFill>
                  <a:srgbClr val="000000"/>
                </a:solidFill>
                <a:latin typeface="Century Gothic"/>
                <a:ea typeface="DejaVu Sans"/>
              </a:defRPr>
            </a:pPr>
            <a:endParaRPr lang="ru-RU"/>
          </a:p>
        </c:txPr>
        <c:crossAx val="70608551"/>
        <c:crosses val="autoZero"/>
        <c:auto val="1"/>
        <c:lblAlgn val="ctr"/>
        <c:lblOffset val="100"/>
        <c:noMultiLvlLbl val="0"/>
      </c:catAx>
      <c:valAx>
        <c:axId val="706085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0859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1"/>
  </c:chart>
  <c:spPr>
    <a:noFill/>
    <a:ln w="0"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0.62416</cdr:x>
      <cdr:y>0.39618</cdr:y>
    </cdr:from>
    <cdr:to>
      <cdr:x>0.82994</cdr:x>
      <cdr:y>0.48935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00FEDF5-A578-4808-A31A-6D0F8DB7ED5E}"/>
            </a:ext>
          </a:extLst>
        </cdr:cNvPr>
        <cdr:cNvSpPr txBox="1"/>
      </cdr:nvSpPr>
      <cdr:spPr>
        <a:xfrm xmlns:a="http://schemas.openxmlformats.org/drawingml/2006/main">
          <a:off x="2241526" y="1077169"/>
          <a:ext cx="739026" cy="253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>
              <a:solidFill>
                <a:schemeClr val="bg1"/>
              </a:solidFill>
            </a:rPr>
            <a:t>8662</a:t>
          </a:r>
        </a:p>
      </cdr:txBody>
    </cdr:sp>
  </cdr:relSizeAnchor>
  <cdr:relSizeAnchor xmlns:cdr="http://schemas.openxmlformats.org/drawingml/2006/chartDrawing">
    <cdr:from>
      <cdr:x>0.30601</cdr:x>
      <cdr:y>0.53746</cdr:y>
    </cdr:from>
    <cdr:to>
      <cdr:x>0.48112</cdr:x>
      <cdr:y>0.63367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A9D04CB-E6E5-41CD-A4D5-BB1A748C26A5}"/>
            </a:ext>
          </a:extLst>
        </cdr:cNvPr>
        <cdr:cNvSpPr txBox="1"/>
      </cdr:nvSpPr>
      <cdr:spPr>
        <a:xfrm xmlns:a="http://schemas.openxmlformats.org/drawingml/2006/main">
          <a:off x="1098964" y="1461294"/>
          <a:ext cx="628860" cy="2615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>
              <a:solidFill>
                <a:schemeClr val="bg1"/>
              </a:solidFill>
            </a:rPr>
            <a:t>8383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23" y="1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E3C97833-0A53-441B-8C5C-B049F95E529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86" tIns="41893" rIns="83786" bIns="4189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82" y="4776872"/>
            <a:ext cx="5438711" cy="3908752"/>
          </a:xfrm>
          <a:prstGeom prst="rect">
            <a:avLst/>
          </a:prstGeom>
        </p:spPr>
        <p:txBody>
          <a:bodyPr vert="horz" lIns="83786" tIns="41893" rIns="83786" bIns="4189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464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23" y="9428464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A410D5BB-54B0-4767-BDAC-DD43BD266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9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3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58111-214F-424D-A2AF-444E2D7CCAA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0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F2BC7EA-1AFF-479F-8C04-3FD7E4CC059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D20E4A4-18ED-4C76-8BF5-0FE236E3C21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0D971FA-E643-46CB-BBC3-FCD0C12E4D8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7804A15-736E-45DF-BDF5-DB49845A652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5AC71F0-2A59-4FC8-BA60-683586EDFF5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DFF77F2-17CB-4847-A813-040BCA3A7BD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9AFB676-32D2-4CA3-A1EB-4826A19BD8B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7119003-BFDA-4C08-ADB3-2390D1095B3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D5E4C82-C3FF-4689-BB77-3ACB85A8B52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723A88D-8061-454E-A9D8-C0FA847A4B4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38C9E22-095A-41B5-8A85-AACAD33AFA8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C13D39C-A29D-4757-9B70-89E8CD22F3E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6056242-C67F-45F6-8E16-80FF6D8640E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4C0B699-98E5-43C2-8822-21D50CF20E3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B540537-31F3-4AD1-8148-EDDC2B742AF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A159A6F-F26F-4956-A5D5-880FC39C435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2709EBD-C600-4A9A-92F1-0C242E46C18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D2F9-6C54-4807-BB59-700A104F43F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D914-5351-4AC2-8ABA-5A30EAFA4B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615B629F-B85A-44B9-8173-49604307A78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28E27F92-55C4-4C58-8D95-F314E562792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818478C4-EA28-4C8C-8FB9-8FCC52F7C48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E18D86CC-EC02-4227-BEAA-6174E1B2BD7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1A600F1-DA35-4ED5-AEF5-F2BD6159796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DC770116-EA66-4FBF-9635-C92FE2434C4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7CAA5A8E-8EA8-4E13-947C-1F2282CDCB0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44C50D4C-8D5E-4FBB-8A69-2D89D5803FF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D21A710B-A1FB-45C0-8039-F67301B581F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D8A2A019-6169-46F2-AA8A-EB96AABD17B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595415C4-BC01-4AC9-9E67-69FEB843D96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1AC7C433-C7DF-4E63-AEF1-7C06BBBFA81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33E89C76-6ACA-4431-82D9-BF516AC8932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B8C9DC1-54FA-4B3A-A5FD-CEAEF4AC877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7DEBFA4-C4E5-44A9-8A07-AFA2A18B108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65EC6F9-E156-402D-A740-A279B66F3E7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8A9ACFE-04AA-4727-809C-B62CA7249BA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0ED08C9-231E-4C8A-A43D-945CB424EBB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A35A041-495E-4D89-9386-26A858058AA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C2AE">
                <a:alpha val="9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28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2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" name="Прямоугольник 9" hidden="1"/>
          <p:cNvSpPr/>
          <p:nvPr/>
        </p:nvSpPr>
        <p:spPr>
          <a:xfrm>
            <a:off x="8839080" y="0"/>
            <a:ext cx="300960" cy="68540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4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5" name="Овал 11" hidden="1"/>
          <p:cNvSpPr/>
          <p:nvPr/>
        </p:nvSpPr>
        <p:spPr>
          <a:xfrm>
            <a:off x="8156520" y="5715000"/>
            <a:ext cx="544680" cy="544680"/>
          </a:xfrm>
          <a:prstGeom prst="ellipse">
            <a:avLst/>
          </a:prstGeom>
          <a:solidFill>
            <a:srgbClr val="FE8637"/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6" name="Прямоугольник 9"/>
          <p:cNvSpPr/>
          <p:nvPr/>
        </p:nvSpPr>
        <p:spPr>
          <a:xfrm>
            <a:off x="380880" y="0"/>
            <a:ext cx="605520" cy="685404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7" name="Прямоугольник 11"/>
          <p:cNvSpPr/>
          <p:nvPr/>
        </p:nvSpPr>
        <p:spPr>
          <a:xfrm>
            <a:off x="276480" y="0"/>
            <a:ext cx="100800" cy="685404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8" name="Прямоугольник 13"/>
          <p:cNvSpPr/>
          <p:nvPr/>
        </p:nvSpPr>
        <p:spPr>
          <a:xfrm>
            <a:off x="990720" y="0"/>
            <a:ext cx="177840" cy="685404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9" name="Прямоугольник 18"/>
          <p:cNvSpPr/>
          <p:nvPr/>
        </p:nvSpPr>
        <p:spPr>
          <a:xfrm>
            <a:off x="1141200" y="0"/>
            <a:ext cx="226440" cy="685404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10" name="Прямая соединительная линия 10"/>
          <p:cNvSpPr/>
          <p:nvPr/>
        </p:nvSpPr>
        <p:spPr>
          <a:xfrm>
            <a:off x="106200" y="0"/>
            <a:ext cx="360" cy="6858000"/>
          </a:xfrm>
          <a:prstGeom prst="line">
            <a:avLst/>
          </a:prstGeom>
          <a:ln w="57150">
            <a:solidFill>
              <a:srgbClr val="FEC2AE">
                <a:alpha val="7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1" name="Прямая соединительная линия 17"/>
          <p:cNvSpPr/>
          <p:nvPr/>
        </p:nvSpPr>
        <p:spPr>
          <a:xfrm>
            <a:off x="914400" y="0"/>
            <a:ext cx="360" cy="6858000"/>
          </a:xfrm>
          <a:prstGeom prst="line">
            <a:avLst/>
          </a:prstGeom>
          <a:ln w="57150">
            <a:solidFill>
              <a:srgbClr val="FEEDE8">
                <a:alpha val="8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2" name="Прямая соединительная линия 19"/>
          <p:cNvSpPr/>
          <p:nvPr/>
        </p:nvSpPr>
        <p:spPr>
          <a:xfrm>
            <a:off x="853920" y="0"/>
            <a:ext cx="360" cy="6858000"/>
          </a:xfrm>
          <a:prstGeom prst="line">
            <a:avLst/>
          </a:prstGeom>
          <a:ln w="5715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3" name="Прямая соединительная линия 15"/>
          <p:cNvSpPr/>
          <p:nvPr/>
        </p:nvSpPr>
        <p:spPr>
          <a:xfrm>
            <a:off x="1726560" y="0"/>
            <a:ext cx="360" cy="6858000"/>
          </a:xfrm>
          <a:prstGeom prst="line">
            <a:avLst/>
          </a:prstGeom>
          <a:ln w="28575">
            <a:solidFill>
              <a:srgbClr val="FEC2AE">
                <a:alpha val="82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4" name="Прямая соединительная линия 14"/>
          <p:cNvSpPr/>
          <p:nvPr/>
        </p:nvSpPr>
        <p:spPr>
          <a:xfrm>
            <a:off x="1066680" y="0"/>
            <a:ext cx="360" cy="6858000"/>
          </a:xfrm>
          <a:prstGeom prst="line">
            <a:avLst/>
          </a:prstGeom>
          <a:ln w="9525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5" name="Прямая соединительная линия 21"/>
          <p:cNvSpPr/>
          <p:nvPr/>
        </p:nvSpPr>
        <p:spPr>
          <a:xfrm>
            <a:off x="9113760" y="0"/>
            <a:ext cx="360" cy="6858000"/>
          </a:xfrm>
          <a:prstGeom prst="line">
            <a:avLst/>
          </a:prstGeom>
          <a:ln w="5715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6" name="Прямоугольник 26"/>
          <p:cNvSpPr/>
          <p:nvPr/>
        </p:nvSpPr>
        <p:spPr>
          <a:xfrm>
            <a:off x="1219320" y="0"/>
            <a:ext cx="72360" cy="685404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17" name="Овал 20"/>
          <p:cNvSpPr/>
          <p:nvPr/>
        </p:nvSpPr>
        <p:spPr>
          <a:xfrm>
            <a:off x="609480" y="3429000"/>
            <a:ext cx="1291320" cy="12913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18" name="Овал 22"/>
          <p:cNvSpPr/>
          <p:nvPr/>
        </p:nvSpPr>
        <p:spPr>
          <a:xfrm>
            <a:off x="1309680" y="4866840"/>
            <a:ext cx="637560" cy="637560"/>
          </a:xfrm>
          <a:prstGeom prst="ellipse">
            <a:avLst/>
          </a:prstGeom>
          <a:solidFill>
            <a:srgbClr val="FE8637"/>
          </a:solidFill>
          <a:ln w="28575"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19" name="Овал 23"/>
          <p:cNvSpPr/>
          <p:nvPr/>
        </p:nvSpPr>
        <p:spPr>
          <a:xfrm>
            <a:off x="1091160" y="5500800"/>
            <a:ext cx="133200" cy="133200"/>
          </a:xfrm>
          <a:prstGeom prst="ellipse">
            <a:avLst/>
          </a:prstGeom>
          <a:solidFill>
            <a:srgbClr val="FE8637"/>
          </a:solidFill>
          <a:ln w="12700"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94320" rIns="90000" bIns="943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20" name="Овал 25"/>
          <p:cNvSpPr/>
          <p:nvPr/>
        </p:nvSpPr>
        <p:spPr>
          <a:xfrm>
            <a:off x="1664280" y="5788080"/>
            <a:ext cx="270360" cy="270360"/>
          </a:xfrm>
          <a:prstGeom prst="ellipse">
            <a:avLst/>
          </a:prstGeom>
          <a:solidFill>
            <a:srgbClr val="FE8637"/>
          </a:solidFill>
          <a:ln w="12700"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21" name="Овал 24"/>
          <p:cNvSpPr/>
          <p:nvPr/>
        </p:nvSpPr>
        <p:spPr>
          <a:xfrm>
            <a:off x="1905120" y="4495680"/>
            <a:ext cx="361800" cy="361800"/>
          </a:xfrm>
          <a:prstGeom prst="ellipse">
            <a:avLst/>
          </a:prstGeom>
          <a:solidFill>
            <a:srgbClr val="FE8637"/>
          </a:solidFill>
          <a:ln w="28575"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22" name="PlaceHolder 1"/>
          <p:cNvSpPr>
            <a:spLocks noGrp="1"/>
          </p:cNvSpPr>
          <p:nvPr>
            <p:ph type="ftr" idx="1"/>
          </p:nvPr>
        </p:nvSpPr>
        <p:spPr>
          <a:xfrm rot="5400000">
            <a:off x="7080840" y="4181400"/>
            <a:ext cx="3653640" cy="38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ldNum" idx="2"/>
          </p:nvPr>
        </p:nvSpPr>
        <p:spPr>
          <a:xfrm>
            <a:off x="1325520" y="4928760"/>
            <a:ext cx="605520" cy="513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D9BD3835-F0B5-4139-9F3B-7E7AFC118968}" type="slidenum">
              <a: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3"/>
          </p:nvPr>
        </p:nvSpPr>
        <p:spPr>
          <a:xfrm rot="5400000">
            <a:off x="7768800" y="1174320"/>
            <a:ext cx="2282040" cy="376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C2AE">
                <a:alpha val="9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74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75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76" name="Прямоугольник 9"/>
          <p:cNvSpPr/>
          <p:nvPr/>
        </p:nvSpPr>
        <p:spPr>
          <a:xfrm>
            <a:off x="8839080" y="0"/>
            <a:ext cx="300960" cy="68540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177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178" name="Овал 11"/>
          <p:cNvSpPr/>
          <p:nvPr/>
        </p:nvSpPr>
        <p:spPr>
          <a:xfrm>
            <a:off x="8156520" y="5715000"/>
            <a:ext cx="544680" cy="544680"/>
          </a:xfrm>
          <a:prstGeom prst="ellipse">
            <a:avLst/>
          </a:prstGeom>
          <a:solidFill>
            <a:srgbClr val="FE8637"/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179" name="PlaceHolder 1"/>
          <p:cNvSpPr>
            <a:spLocks noGrp="1"/>
          </p:cNvSpPr>
          <p:nvPr>
            <p:ph type="ftr" idx="10"/>
          </p:nvPr>
        </p:nvSpPr>
        <p:spPr>
          <a:xfrm rot="5400000">
            <a:off x="6994080" y="3737160"/>
            <a:ext cx="319644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ldNum" idx="11"/>
          </p:nvPr>
        </p:nvSpPr>
        <p:spPr>
          <a:xfrm>
            <a:off x="8129160" y="5734080"/>
            <a:ext cx="605520" cy="517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5C4A6812-ADD8-4A13-9F60-F688C2C66C93}" type="slidenum">
              <a: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dt" idx="12"/>
          </p:nvPr>
        </p:nvSpPr>
        <p:spPr>
          <a:xfrm rot="5400000">
            <a:off x="7593120" y="1081800"/>
            <a:ext cx="2007720" cy="38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8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9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Прямая соединительная линия 15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C2AE">
                <a:alpha val="9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15" name="Прямая соединительная линия 6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15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16" name="Прямая соединительная линия 8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17" name="Прямоугольник 9" hidden="1"/>
          <p:cNvSpPr/>
          <p:nvPr/>
        </p:nvSpPr>
        <p:spPr>
          <a:xfrm>
            <a:off x="8839080" y="0"/>
            <a:ext cx="300960" cy="68540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318" name="Прямая соединительная линия 10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19" name="Овал 11" hidden="1"/>
          <p:cNvSpPr/>
          <p:nvPr/>
        </p:nvSpPr>
        <p:spPr>
          <a:xfrm>
            <a:off x="8156520" y="5715000"/>
            <a:ext cx="544680" cy="544680"/>
          </a:xfrm>
          <a:prstGeom prst="ellipse">
            <a:avLst/>
          </a:prstGeom>
          <a:solidFill>
            <a:srgbClr val="FE8637"/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320" name="Прямая соединительная линия 9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00">
            <a:solidFill>
              <a:srgbClr val="FEC2AE">
                <a:alpha val="9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21" name="Прямая соединительная линия 7"/>
          <p:cNvSpPr/>
          <p:nvPr/>
        </p:nvSpPr>
        <p:spPr>
          <a:xfrm>
            <a:off x="6248160" y="0"/>
            <a:ext cx="360" cy="6858000"/>
          </a:xfrm>
          <a:prstGeom prst="line">
            <a:avLst/>
          </a:prstGeom>
          <a:ln w="38100">
            <a:solidFill>
              <a:srgbClr val="FEC2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22" name="Прямая соединительная линия 8"/>
          <p:cNvSpPr/>
          <p:nvPr/>
        </p:nvSpPr>
        <p:spPr>
          <a:xfrm>
            <a:off x="6192000" y="0"/>
            <a:ext cx="360" cy="6858000"/>
          </a:xfrm>
          <a:prstGeom prst="line">
            <a:avLst/>
          </a:prstGeom>
          <a:ln w="1270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23" name="Прямая соединительная линия 10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50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24" name="Прямоугольник 11"/>
          <p:cNvSpPr/>
          <p:nvPr/>
        </p:nvSpPr>
        <p:spPr>
          <a:xfrm>
            <a:off x="8839080" y="0"/>
            <a:ext cx="300960" cy="68540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325" name="Прямая соединительная линия 12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525">
            <a:solidFill>
              <a:srgbClr val="FE863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58000" rIns="90000" bIns="6858000" anchor="t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Schoolbook"/>
              <a:ea typeface="DejaVu Sans"/>
            </a:endParaRPr>
          </a:p>
        </p:txBody>
      </p:sp>
      <p:sp>
        <p:nvSpPr>
          <p:cNvPr id="326" name="Овал 13"/>
          <p:cNvSpPr/>
          <p:nvPr/>
        </p:nvSpPr>
        <p:spPr>
          <a:xfrm>
            <a:off x="8156520" y="5715000"/>
            <a:ext cx="544680" cy="544680"/>
          </a:xfrm>
          <a:prstGeom prst="ellipse">
            <a:avLst/>
          </a:prstGeom>
          <a:solidFill>
            <a:srgbClr val="FE8637"/>
          </a:solidFill>
          <a:ln>
            <a:noFill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Schoolbook"/>
              <a:ea typeface="DejaVu Sans"/>
            </a:endParaRPr>
          </a:p>
        </p:txBody>
      </p:sp>
      <p:sp>
        <p:nvSpPr>
          <p:cNvPr id="327" name="PlaceHolder 1"/>
          <p:cNvSpPr>
            <a:spLocks noGrp="1"/>
          </p:cNvSpPr>
          <p:nvPr>
            <p:ph type="ftr" idx="19"/>
          </p:nvPr>
        </p:nvSpPr>
        <p:spPr>
          <a:xfrm rot="5400000">
            <a:off x="6994080" y="3737160"/>
            <a:ext cx="3196440" cy="36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sldNum" idx="20"/>
          </p:nvPr>
        </p:nvSpPr>
        <p:spPr>
          <a:xfrm>
            <a:off x="8129160" y="5734080"/>
            <a:ext cx="605520" cy="517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83714223-4C80-4E37-9E36-5CA4C6CC95A5}" type="slidenum">
              <a:rPr lang="ru-RU" sz="1400" b="1" strike="noStrike" spc="-1">
                <a:solidFill>
                  <a:srgbClr val="FFFFFF"/>
                </a:solidFill>
                <a:latin typeface="Century Schoolbook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dt" idx="21"/>
          </p:nvPr>
        </p:nvSpPr>
        <p:spPr>
          <a:xfrm rot="5400000">
            <a:off x="7593120" y="1081800"/>
            <a:ext cx="2007720" cy="38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33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3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6;&#1073;&#1098;&#1103;&#1089;&#1085;&#1103;&#1077;&#1084;.&#1088;&#1092;/" TargetMode="External"/><Relationship Id="rId3" Type="http://schemas.openxmlformats.org/officeDocument/2006/relationships/hyperlink" Target="https://&#1084;&#1080;&#1085;&#1101;&#1082;&#1086;04.&#1088;&#1092;/" TargetMode="External"/><Relationship Id="rId7" Type="http://schemas.openxmlformats.org/officeDocument/2006/relationships/hyperlink" Target="mailto:fond-ra@yandex.ru" TargetMode="External"/><Relationship Id="rId2" Type="http://schemas.openxmlformats.org/officeDocument/2006/relationships/hyperlink" Target="mailto:okr@mineco04.ru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&#1084;&#1086;&#1081;&#1073;&#1080;&#1079;&#1085;&#1077;&#1089;04.&#1088;&#1092;/" TargetMode="External"/><Relationship Id="rId5" Type="http://schemas.openxmlformats.org/officeDocument/2006/relationships/hyperlink" Target="mailto:Binkra@yandex.ru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t.me/tupikinvv" TargetMode="Externa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4572000" y="404640"/>
            <a:ext cx="4316400" cy="2228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subTitle"/>
          </p:nvPr>
        </p:nvSpPr>
        <p:spPr>
          <a:xfrm>
            <a:off x="2267640" y="3213000"/>
            <a:ext cx="6168240" cy="116157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400" b="1" strike="noStrike" spc="-1" dirty="0">
                <a:latin typeface="Century Schoolbook"/>
                <a:ea typeface="DejaVu Sans"/>
              </a:rPr>
              <a:t>ГОСУДАРСТВЕННЫЕ МЕРЫ ПОДДЕРЖКИ БИЗНЕСА</a:t>
            </a:r>
            <a:endParaRPr lang="ru-RU" sz="2400" b="1" strike="noStrike" spc="-1" dirty="0">
              <a:latin typeface="Arial"/>
            </a:endParaRPr>
          </a:p>
        </p:txBody>
      </p:sp>
      <p:pic>
        <p:nvPicPr>
          <p:cNvPr id="417" name="Picture 2" descr="C:\Users\Минэкономразвития РА\Desktop\мои\b10e2e96e6fdb4997f63625d57689fd8.jpg"/>
          <p:cNvPicPr/>
          <p:nvPr/>
        </p:nvPicPr>
        <p:blipFill>
          <a:blip r:embed="rId2"/>
          <a:srcRect b="21876"/>
          <a:stretch/>
        </p:blipFill>
        <p:spPr>
          <a:xfrm>
            <a:off x="5047488" y="332640"/>
            <a:ext cx="3840912" cy="1852776"/>
          </a:xfrm>
          <a:prstGeom prst="rect">
            <a:avLst/>
          </a:prstGeom>
          <a:ln w="0">
            <a:noFill/>
          </a:ln>
        </p:spPr>
      </p:pic>
      <p:pic>
        <p:nvPicPr>
          <p:cNvPr id="418" name="Picture 2"/>
          <p:cNvPicPr/>
          <p:nvPr/>
        </p:nvPicPr>
        <p:blipFill>
          <a:blip r:embed="rId3"/>
          <a:stretch/>
        </p:blipFill>
        <p:spPr>
          <a:xfrm>
            <a:off x="3564000" y="4822200"/>
            <a:ext cx="1364040" cy="1366200"/>
          </a:xfrm>
          <a:prstGeom prst="rect">
            <a:avLst/>
          </a:prstGeom>
          <a:ln w="0">
            <a:noFill/>
          </a:ln>
        </p:spPr>
      </p:pic>
      <p:pic>
        <p:nvPicPr>
          <p:cNvPr id="419" name="Picture 2"/>
          <p:cNvPicPr/>
          <p:nvPr/>
        </p:nvPicPr>
        <p:blipFill>
          <a:blip r:embed="rId4"/>
          <a:stretch/>
        </p:blipFill>
        <p:spPr>
          <a:xfrm>
            <a:off x="5940000" y="4822200"/>
            <a:ext cx="1347840" cy="133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idx="4294967295"/>
          </p:nvPr>
        </p:nvSpPr>
        <p:spPr>
          <a:xfrm>
            <a:off x="251280" y="1080000"/>
            <a:ext cx="8205120" cy="5369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8000"/>
          </a:bodyPr>
          <a:lstStyle/>
          <a:p>
            <a:pPr marL="228600" indent="0">
              <a:lnSpc>
                <a:spcPct val="15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Минэкономразвития Республики Алтай 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тел.: 8 (388-22) 2-55-       38 (с 9:00 до 18:00), </a:t>
            </a:r>
            <a:r>
              <a:rPr lang="en-US" sz="2200" b="0" u="sng" strike="noStrike" spc="-1" dirty="0" err="1">
                <a:solidFill>
                  <a:srgbClr val="D2611C"/>
                </a:solidFill>
                <a:uFillTx/>
                <a:latin typeface="Times New Roman"/>
                <a:ea typeface="DejaVu Sans"/>
                <a:hlinkClick r:id="rId2"/>
              </a:rPr>
              <a:t>okr</a:t>
            </a:r>
            <a:r>
              <a:rPr lang="ru-RU" sz="2200" b="0" u="sng" strike="noStrike" spc="-1" dirty="0">
                <a:solidFill>
                  <a:srgbClr val="D2611C"/>
                </a:solidFill>
                <a:uFillTx/>
                <a:latin typeface="Times New Roman"/>
                <a:ea typeface="DejaVu Sans"/>
                <a:hlinkClick r:id="rId2"/>
              </a:rPr>
              <a:t>@</a:t>
            </a:r>
            <a:r>
              <a:rPr lang="en-US" sz="2200" b="0" u="sng" strike="noStrike" spc="-1" dirty="0">
                <a:solidFill>
                  <a:srgbClr val="D2611C"/>
                </a:solidFill>
                <a:uFillTx/>
                <a:latin typeface="Times New Roman"/>
                <a:ea typeface="DejaVu Sans"/>
                <a:hlinkClick r:id="rId2"/>
              </a:rPr>
              <a:t>mineco04</a:t>
            </a:r>
            <a:r>
              <a:rPr lang="ru-RU" sz="2200" b="0" u="sng" strike="noStrike" spc="-1" dirty="0">
                <a:solidFill>
                  <a:srgbClr val="D2611C"/>
                </a:solidFill>
                <a:uFillTx/>
                <a:latin typeface="Times New Roman"/>
                <a:ea typeface="DejaVu Sans"/>
                <a:hlinkClick r:id="rId2"/>
              </a:rPr>
              <a:t>.</a:t>
            </a:r>
            <a:r>
              <a:rPr lang="ru-RU" sz="2200" b="0" u="sng" strike="noStrike" spc="-1" dirty="0" err="1">
                <a:solidFill>
                  <a:srgbClr val="D2611C"/>
                </a:solidFill>
                <a:uFillTx/>
                <a:latin typeface="Times New Roman"/>
                <a:ea typeface="DejaVu Sans"/>
                <a:hlinkClick r:id="rId2"/>
              </a:rPr>
              <a:t>ru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; сайт </a:t>
            </a:r>
            <a:r>
              <a:rPr lang="en-US" sz="2200" b="0" u="sng" strike="noStrike" spc="-1" dirty="0">
                <a:solidFill>
                  <a:srgbClr val="D2611C"/>
                </a:solidFill>
                <a:uFillTx/>
                <a:latin typeface="Times New Roman"/>
                <a:ea typeface="DejaVu Sans"/>
                <a:hlinkClick r:id="rId3"/>
              </a:rPr>
              <a:t>https://</a:t>
            </a:r>
            <a:r>
              <a:rPr lang="ru-RU" sz="2200" b="0" u="sng" strike="noStrike" spc="-1" dirty="0">
                <a:solidFill>
                  <a:srgbClr val="D2611C"/>
                </a:solidFill>
                <a:uFillTx/>
                <a:latin typeface="Times New Roman"/>
                <a:ea typeface="DejaVu Sans"/>
                <a:hlinkClick r:id="rId3"/>
              </a:rPr>
              <a:t>минэко04.рф/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200" b="0" u="sng" strike="noStrike" spc="-1" dirty="0">
                <a:solidFill>
                  <a:srgbClr val="D2611C"/>
                </a:solidFill>
                <a:uFillTx/>
                <a:latin typeface="Times New Roman"/>
                <a:ea typeface="DejaVu Sans"/>
                <a:hlinkClick r:id="rId4"/>
              </a:rPr>
              <a:t>https://t.me/tupikinvv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https://vk.com/public_mineco04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Центр Мой бизнес тел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.: 8 (983) 580-03-81 (круглосуточно), 8 (388-22) 4-72-41 (с 9:00 до 18:00), </a:t>
            </a:r>
            <a:r>
              <a:rPr lang="en-US" sz="2200" b="0" u="sng" strike="noStrike" spc="-1" dirty="0">
                <a:solidFill>
                  <a:srgbClr val="D2611C"/>
                </a:solidFill>
                <a:uFillTx/>
                <a:latin typeface="Times New Roman"/>
                <a:ea typeface="DejaVu Sans"/>
                <a:hlinkClick r:id="rId5"/>
              </a:rPr>
              <a:t>B</a:t>
            </a:r>
            <a:r>
              <a:rPr lang="ru-RU" sz="2200" b="0" u="sng" strike="noStrike" spc="-1" dirty="0">
                <a:solidFill>
                  <a:srgbClr val="D2611C"/>
                </a:solidFill>
                <a:uFillTx/>
                <a:latin typeface="Times New Roman"/>
                <a:ea typeface="DejaVu Sans"/>
                <a:hlinkClick r:id="rId5"/>
              </a:rPr>
              <a:t>inkra@yandex.ru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;  сайт   </a:t>
            </a:r>
            <a:r>
              <a:rPr lang="en-US" sz="2200" b="0" u="sng" strike="noStrike" spc="-1" dirty="0">
                <a:solidFill>
                  <a:srgbClr val="D2611C"/>
                </a:solidFill>
                <a:uFillTx/>
                <a:latin typeface="Times New Roman"/>
                <a:ea typeface="DejaVu Sans"/>
                <a:hlinkClick r:id="rId6"/>
              </a:rPr>
              <a:t>https://</a:t>
            </a:r>
            <a:r>
              <a:rPr lang="ru-RU" sz="2200" b="0" u="sng" strike="noStrike" spc="-1" dirty="0">
                <a:solidFill>
                  <a:srgbClr val="D2611C"/>
                </a:solidFill>
                <a:uFillTx/>
                <a:latin typeface="Times New Roman"/>
                <a:ea typeface="DejaVu Sans"/>
                <a:hlinkClick r:id="rId6"/>
              </a:rPr>
              <a:t>мойбизнес04.рф/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1001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pos="0" algn="l"/>
              </a:tabLst>
            </a:pPr>
            <a:r>
              <a:rPr lang="ru-RU" sz="2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Фонд поддержки малого и среднего предпринимательства РА 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тел.: 8 (983) 052-01-91, (388-22) 4-72-21 (с 9:00 до 18:00), </a:t>
            </a:r>
            <a:r>
              <a:rPr lang="en-US" sz="2200" b="0" u="sng" strike="noStrike" spc="-1" dirty="0">
                <a:solidFill>
                  <a:srgbClr val="D2611C"/>
                </a:solidFill>
                <a:uFillTx/>
                <a:latin typeface="Times New Roman"/>
                <a:ea typeface="DejaVu Sans"/>
                <a:hlinkClick r:id="rId7"/>
              </a:rPr>
              <a:t>fond-ra@yandex.ru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; 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1001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pos="0" algn="l"/>
              </a:tabLst>
            </a:pPr>
            <a:r>
              <a:rPr lang="ru-RU" sz="2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Гарантийный фонд Республики Алтай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тел.: 8 (388-22) 2-05-49 (с 9:00 до 18:00), fond-04@yandex.ru;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1001"/>
              </a:spcBef>
              <a:buClr>
                <a:srgbClr val="FE8637"/>
              </a:buClr>
              <a:buSzPct val="70000"/>
              <a:buFont typeface="Wingdings" charset="2"/>
              <a:buChar char=""/>
              <a:tabLst>
                <a:tab pos="0" algn="l"/>
              </a:tabLst>
            </a:pPr>
            <a:r>
              <a:rPr lang="ru-RU" sz="2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Центр поддержки экспорта Республики Алтай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   тел.: 8-800-2500-128 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(с 9:00 до 18:00), centex.04@yandex.ru;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Подробнее о мерах государственной поддержки малого бизнеса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граждан на сайте </a:t>
            </a:r>
            <a:r>
              <a:rPr lang="en-US" sz="2200" b="0" u="sng" strike="noStrike" spc="-1" dirty="0">
                <a:solidFill>
                  <a:srgbClr val="D2611C"/>
                </a:solidFill>
                <a:uFillTx/>
                <a:latin typeface="Times New Roman"/>
                <a:ea typeface="DejaVu Sans"/>
                <a:hlinkClick r:id="rId8"/>
              </a:rPr>
              <a:t>https://</a:t>
            </a:r>
            <a:r>
              <a:rPr lang="ru-RU" sz="2200" b="0" u="sng" strike="noStrike" spc="-1" dirty="0" err="1">
                <a:solidFill>
                  <a:srgbClr val="D2611C"/>
                </a:solidFill>
                <a:uFillTx/>
                <a:latin typeface="Times New Roman"/>
                <a:ea typeface="DejaVu Sans"/>
                <a:hlinkClick r:id="rId8"/>
              </a:rPr>
              <a:t>объясняем.рф</a:t>
            </a:r>
            <a:r>
              <a:rPr lang="ru-RU" sz="2200" b="0" u="sng" strike="noStrike" spc="-1" dirty="0">
                <a:solidFill>
                  <a:srgbClr val="D2611C"/>
                </a:solidFill>
                <a:uFillTx/>
                <a:latin typeface="Times New Roman"/>
                <a:ea typeface="DejaVu Sans"/>
                <a:hlinkClick r:id="rId8"/>
              </a:rPr>
              <a:t>/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7" name="Picture 2"/>
          <p:cNvPicPr/>
          <p:nvPr/>
        </p:nvPicPr>
        <p:blipFill>
          <a:blip r:embed="rId9"/>
          <a:stretch/>
        </p:blipFill>
        <p:spPr>
          <a:xfrm>
            <a:off x="6300216" y="122040"/>
            <a:ext cx="1179576" cy="883800"/>
          </a:xfrm>
          <a:prstGeom prst="rect">
            <a:avLst/>
          </a:prstGeom>
          <a:ln w="0">
            <a:noFill/>
          </a:ln>
        </p:spPr>
      </p:pic>
      <p:pic>
        <p:nvPicPr>
          <p:cNvPr id="548" name="Picture 3"/>
          <p:cNvPicPr/>
          <p:nvPr/>
        </p:nvPicPr>
        <p:blipFill>
          <a:blip r:embed="rId10"/>
          <a:stretch/>
        </p:blipFill>
        <p:spPr>
          <a:xfrm>
            <a:off x="7754112" y="122040"/>
            <a:ext cx="879984" cy="883800"/>
          </a:xfrm>
          <a:prstGeom prst="rect">
            <a:avLst/>
          </a:prstGeom>
          <a:ln w="0">
            <a:noFill/>
          </a:ln>
        </p:spPr>
      </p:pic>
      <p:sp>
        <p:nvSpPr>
          <p:cNvPr id="549" name="Прямоугольник 3"/>
          <p:cNvSpPr/>
          <p:nvPr/>
        </p:nvSpPr>
        <p:spPr>
          <a:xfrm>
            <a:off x="2624328" y="373681"/>
            <a:ext cx="2546177" cy="454680"/>
          </a:xfrm>
          <a:prstGeom prst="rect">
            <a:avLst/>
          </a:prstGeom>
          <a:solidFill>
            <a:srgbClr val="FE8637"/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DejaVu Sans"/>
              </a:rPr>
              <a:t>ЖДЕМ ВАС</a:t>
            </a:r>
            <a:endParaRPr kumimoji="0" lang="ru-RU" sz="24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F792797D-6CBB-4811-BDFC-A91B71AF5233}" type="slidenum">
              <a:rPr kumimoji="0" lang="ru-RU" sz="14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10</a:t>
            </a:fld>
            <a:endParaRPr kumimoji="0" lang="ru-RU" sz="1400" b="1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546153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 idx="4294967295"/>
          </p:nvPr>
        </p:nvSpPr>
        <p:spPr>
          <a:xfrm>
            <a:off x="4572000" y="404640"/>
            <a:ext cx="4316400" cy="2228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subTitle" idx="4294967295"/>
          </p:nvPr>
        </p:nvSpPr>
        <p:spPr>
          <a:xfrm>
            <a:off x="2267640" y="3213000"/>
            <a:ext cx="6168240" cy="248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575F6D"/>
                </a:solidFill>
                <a:latin typeface="Century Schoolbook"/>
                <a:ea typeface="DejaVu Sans"/>
              </a:rPr>
              <a:t>ГОСУДАРСТВЕННЫЕ МЕРЫ ПОДДЕРЖКИ БИЗНЕСА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7" name="Picture 2" descr="C:\Users\Минэкономразвития РА\Desktop\мои\b10e2e96e6fdb4997f63625d57689fd8.jpg"/>
          <p:cNvPicPr/>
          <p:nvPr/>
        </p:nvPicPr>
        <p:blipFill>
          <a:blip r:embed="rId2"/>
          <a:srcRect b="21876"/>
          <a:stretch/>
        </p:blipFill>
        <p:spPr>
          <a:xfrm>
            <a:off x="4572000" y="332640"/>
            <a:ext cx="4316400" cy="2300400"/>
          </a:xfrm>
          <a:prstGeom prst="rect">
            <a:avLst/>
          </a:prstGeom>
          <a:ln w="0">
            <a:noFill/>
          </a:ln>
        </p:spPr>
      </p:pic>
      <p:pic>
        <p:nvPicPr>
          <p:cNvPr id="418" name="Picture 2"/>
          <p:cNvPicPr/>
          <p:nvPr/>
        </p:nvPicPr>
        <p:blipFill>
          <a:blip r:embed="rId3"/>
          <a:stretch/>
        </p:blipFill>
        <p:spPr>
          <a:xfrm>
            <a:off x="3564000" y="4822200"/>
            <a:ext cx="1364040" cy="1366200"/>
          </a:xfrm>
          <a:prstGeom prst="rect">
            <a:avLst/>
          </a:prstGeom>
          <a:ln w="0">
            <a:noFill/>
          </a:ln>
        </p:spPr>
      </p:pic>
      <p:pic>
        <p:nvPicPr>
          <p:cNvPr id="419" name="Picture 2"/>
          <p:cNvPicPr/>
          <p:nvPr/>
        </p:nvPicPr>
        <p:blipFill>
          <a:blip r:embed="rId4"/>
          <a:stretch/>
        </p:blipFill>
        <p:spPr>
          <a:xfrm>
            <a:off x="5940000" y="4822200"/>
            <a:ext cx="1347840" cy="13377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6946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3"/>
          <p:cNvSpPr/>
          <p:nvPr/>
        </p:nvSpPr>
        <p:spPr>
          <a:xfrm>
            <a:off x="1326960" y="241200"/>
            <a:ext cx="5238432" cy="7126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228600" marR="0" lvl="0" indent="0" algn="ctr" defTabSz="914400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solidFill>
                  <a:srgbClr val="777C84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DejaVu Sans"/>
              </a:rPr>
              <a:t>Динамика СМСП</a:t>
            </a:r>
            <a:endParaRPr kumimoji="0" lang="ru-RU" sz="2400" b="0" i="0" u="none" strike="noStrike" kern="1200" cap="none" spc="-1" normalizeH="0" baseline="0" noProof="0" dirty="0">
              <a:ln>
                <a:noFill/>
              </a:ln>
              <a:solidFill>
                <a:srgbClr val="777C84">
                  <a:lumMod val="50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3" name="TextBox 3"/>
          <p:cNvSpPr/>
          <p:nvPr/>
        </p:nvSpPr>
        <p:spPr>
          <a:xfrm>
            <a:off x="4394711" y="987938"/>
            <a:ext cx="4420105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Количество </a:t>
            </a:r>
            <a:r>
              <a:rPr kumimoji="0" lang="ru-RU" sz="16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СМСП</a:t>
            </a:r>
            <a:r>
              <a:rPr kumimoji="0" lang="ru-RU" sz="1600" b="0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 </a:t>
            </a:r>
            <a:r>
              <a:rPr kumimoji="0" lang="ru-RU" sz="16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на 01.01.2024г</a:t>
            </a: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. </a:t>
            </a:r>
            <a:r>
              <a:rPr lang="ru-RU" sz="1600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–</a:t>
            </a:r>
            <a:r>
              <a:rPr kumimoji="0" lang="ru-RU" sz="16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 </a:t>
            </a:r>
            <a:r>
              <a:rPr kumimoji="0" lang="ru-RU" sz="16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8662 </a:t>
            </a:r>
            <a:r>
              <a:rPr kumimoji="0" lang="ru-RU" sz="16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ед</a:t>
            </a: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. 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71360" marR="0" lvl="0" indent="-17136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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микропредприятия – </a:t>
            </a: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8391</a:t>
            </a: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 ед. или 96,8%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71360" marR="0" lvl="0" indent="-17136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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малые предприятия – </a:t>
            </a: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245 </a:t>
            </a: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ед. или 2,9%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71360" marR="0" lvl="0" indent="-17136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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средние предприятия – </a:t>
            </a: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26</a:t>
            </a: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 ед. или 0,3%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4" name="TextBox 4"/>
          <p:cNvSpPr/>
          <p:nvPr/>
        </p:nvSpPr>
        <p:spPr>
          <a:xfrm>
            <a:off x="4651721" y="2609240"/>
            <a:ext cx="2867576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</a:rPr>
              <a:t>МО «Кош-</a:t>
            </a:r>
            <a:r>
              <a:rPr kumimoji="0" lang="ru-RU" sz="16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</a:rPr>
              <a:t>Агачский</a:t>
            </a: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</a:rPr>
              <a:t> район»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</a:rPr>
              <a:t>01.01.2024г.</a:t>
            </a: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</a:rPr>
              <a:t> – 691 СМСП;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</a:rPr>
              <a:t>01.01.2023г.</a:t>
            </a: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</a:rPr>
              <a:t> - 654 СМСП</a:t>
            </a: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257" y="0"/>
            <a:ext cx="902286" cy="9083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128" y="45430"/>
            <a:ext cx="951058" cy="737680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90DE02D-6FEC-49BB-9BC8-3188D07E0F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407335"/>
              </p:ext>
            </p:extLst>
          </p:nvPr>
        </p:nvGraphicFramePr>
        <p:xfrm>
          <a:off x="942224" y="625217"/>
          <a:ext cx="3591269" cy="271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4">
            <a:extLst>
              <a:ext uri="{FF2B5EF4-FFF2-40B4-BE49-F238E27FC236}">
                <a16:creationId xmlns:a16="http://schemas.microsoft.com/office/drawing/2014/main" id="{D21D1107-5318-4B59-B584-A09CA797BBD1}"/>
              </a:ext>
            </a:extLst>
          </p:cNvPr>
          <p:cNvGraphicFramePr/>
          <p:nvPr>
            <p:extLst/>
          </p:nvPr>
        </p:nvGraphicFramePr>
        <p:xfrm>
          <a:off x="5778386" y="3962600"/>
          <a:ext cx="2867575" cy="275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9E52CB25-9351-48FA-8822-9A0627FEAAFC}"/>
              </a:ext>
            </a:extLst>
          </p:cNvPr>
          <p:cNvSpPr/>
          <p:nvPr/>
        </p:nvSpPr>
        <p:spPr>
          <a:xfrm>
            <a:off x="2408423" y="4568172"/>
            <a:ext cx="3529584" cy="23915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В Республике Алтай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На 10.01.2024г.</a:t>
            </a: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 – 14 615 чел.;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На 10.01.2023г. </a:t>
            </a: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</a:rPr>
              <a:t>– 9 224 чел.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5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/>
              <a:ea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</a:rPr>
              <a:t>МО «Кош - </a:t>
            </a:r>
            <a:r>
              <a:rPr kumimoji="0" lang="ru-RU" sz="165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</a:rPr>
              <a:t>Агачский</a:t>
            </a:r>
            <a:r>
              <a:rPr kumimoji="0" lang="ru-RU" sz="165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</a:rPr>
              <a:t> район»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</a:rPr>
              <a:t>10.01.2024г.</a:t>
            </a:r>
            <a:r>
              <a:rPr kumimoji="0" lang="ru-RU" sz="165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</a:rPr>
              <a:t> – 1394 чел.;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</a:rPr>
              <a:t>10.01.2023г.</a:t>
            </a:r>
            <a:r>
              <a:rPr kumimoji="0" lang="ru-RU" sz="165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</a:rPr>
              <a:t> – 770 чел.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46D429-A803-4918-9ECE-90C940EFD442}"/>
              </a:ext>
            </a:extLst>
          </p:cNvPr>
          <p:cNvSpPr txBox="1"/>
          <p:nvPr/>
        </p:nvSpPr>
        <p:spPr>
          <a:xfrm>
            <a:off x="2166861" y="3883045"/>
            <a:ext cx="422577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777C84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 pitchFamily="18" charset="0"/>
              </a:rPr>
              <a:t>Динамика самозанятых</a:t>
            </a:r>
          </a:p>
        </p:txBody>
      </p:sp>
    </p:spTree>
    <p:extLst>
      <p:ext uri="{BB962C8B-B14F-4D97-AF65-F5344CB8AC3E}">
        <p14:creationId xmlns:p14="http://schemas.microsoft.com/office/powerpoint/2010/main" val="137147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Box 5"/>
          <p:cNvSpPr/>
          <p:nvPr/>
        </p:nvSpPr>
        <p:spPr>
          <a:xfrm>
            <a:off x="1161288" y="254459"/>
            <a:ext cx="5669280" cy="1014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За 12 месяцев 2023 года ГОСУДАРСТВЕННАЯ ПОДДЕРЖКА ОКАЗАНА </a:t>
            </a:r>
            <a:r>
              <a:rPr sz="1800" dirty="0"/>
              <a:t/>
            </a:r>
            <a:br>
              <a:rPr sz="1800" dirty="0"/>
            </a:br>
            <a:r>
              <a:rPr lang="ru-RU" sz="24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3 307</a:t>
            </a:r>
            <a:r>
              <a:rPr lang="ru-RU" sz="1800" b="0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СУБЪЕКТАМ МСП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TextBox 2"/>
          <p:cNvSpPr/>
          <p:nvPr/>
        </p:nvSpPr>
        <p:spPr>
          <a:xfrm>
            <a:off x="371124" y="1440792"/>
            <a:ext cx="4210020" cy="383036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ФИНАНСОВАЯ ПОДДЕРЖКА </a:t>
            </a:r>
            <a:r>
              <a:rPr lang="ru-RU" sz="1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– 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ru-RU" spc="-1" dirty="0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lang="ru-RU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2036</a:t>
            </a:r>
            <a:r>
              <a:rPr lang="ru-RU" sz="1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субъектам МСП – 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ru-RU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2 111,6</a:t>
            </a:r>
            <a:r>
              <a:rPr lang="ru-RU" sz="1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млн. рублей;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КОМПЛЕКСНАЯ ПОДДЕРЖКА </a:t>
            </a:r>
            <a:r>
              <a:rPr lang="ru-RU" sz="1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– 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ru-RU" spc="-1" dirty="0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lang="ru-RU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1271</a:t>
            </a:r>
            <a:r>
              <a:rPr lang="ru-RU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субъекту МСП  (консультационная, образовательная, информационная, поддержка).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145" y="8815"/>
            <a:ext cx="896190" cy="9083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899" y="179333"/>
            <a:ext cx="951058" cy="737680"/>
          </a:xfrm>
          <a:prstGeom prst="rect">
            <a:avLst/>
          </a:prstGeom>
        </p:spPr>
      </p:pic>
      <p:sp>
        <p:nvSpPr>
          <p:cNvPr id="7" name="TextBox 2"/>
          <p:cNvSpPr/>
          <p:nvPr/>
        </p:nvSpPr>
        <p:spPr>
          <a:xfrm>
            <a:off x="4738908" y="1520040"/>
            <a:ext cx="4075908" cy="4245863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МО «Кош -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entury Gothic"/>
                <a:ea typeface="DejaVu Sans"/>
              </a:rPr>
              <a:t>Агачский</a:t>
            </a:r>
            <a:r>
              <a:rPr lang="ru-RU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район»</a:t>
            </a: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ФИНАНСОВАЯ ПОДДЕРЖКА </a:t>
            </a:r>
            <a:r>
              <a:rPr lang="ru-RU" sz="1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– 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ru-RU" spc="-1" dirty="0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lang="ru-RU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229 </a:t>
            </a:r>
            <a:r>
              <a:rPr lang="ru-RU" sz="1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субъектам МСП – </a:t>
            </a:r>
            <a:r>
              <a:rPr lang="ru-RU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165,3</a:t>
            </a:r>
            <a:r>
              <a:rPr lang="ru-RU" sz="1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млн. рублей;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КОМПЛЕКСНАЯ ПОДДЕРЖКА </a:t>
            </a:r>
            <a:r>
              <a:rPr lang="ru-RU" sz="18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– 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ru-RU" spc="-1" dirty="0">
                <a:solidFill>
                  <a:srgbClr val="000000"/>
                </a:solidFill>
                <a:latin typeface="Century Gothic"/>
                <a:ea typeface="DejaVu Sans"/>
              </a:rPr>
              <a:t>	</a:t>
            </a:r>
            <a:r>
              <a:rPr lang="ru-RU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76</a:t>
            </a:r>
            <a:r>
              <a:rPr lang="ru-RU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субъектов МСП  (консультационная, образовательная, информационная поддержка).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588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Скругленный прямоугольник 10"/>
          <p:cNvSpPr/>
          <p:nvPr/>
        </p:nvSpPr>
        <p:spPr>
          <a:xfrm>
            <a:off x="502920" y="116639"/>
            <a:ext cx="5879592" cy="65319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E8637"/>
              </a:gs>
            </a:gsLst>
            <a:path path="circle">
              <a:fillToRect l="50000" r="50000" b="100000"/>
            </a:path>
          </a:gradFill>
          <a:ln w="0">
            <a:noFill/>
          </a:ln>
          <a:effectLst>
            <a:outerShdw blurRad="50760" dist="2016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trike="noStrike" spc="-1" dirty="0">
                <a:solidFill>
                  <a:srgbClr val="002060"/>
                </a:solidFill>
                <a:latin typeface="Century Schoolbook"/>
                <a:ea typeface="DejaVu Sans"/>
              </a:rPr>
              <a:t>Государственная поддержка СМСП и самозанятых граждан </a:t>
            </a:r>
            <a:endParaRPr lang="ru-RU" sz="2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Скругленный прямоугольник 22"/>
          <p:cNvSpPr/>
          <p:nvPr/>
        </p:nvSpPr>
        <p:spPr>
          <a:xfrm>
            <a:off x="6255306" y="936259"/>
            <a:ext cx="2615775" cy="725835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latin typeface="Century Schoolbook"/>
                <a:ea typeface="DejaVu Sans"/>
              </a:rPr>
              <a:t>НП «Малое </a:t>
            </a:r>
            <a:r>
              <a:rPr lang="ru-RU" sz="1400" b="1" strike="noStrike" spc="-1" dirty="0">
                <a:latin typeface="Century Schoolbook"/>
                <a:ea typeface="DejaVu Sans"/>
              </a:rPr>
              <a:t>и среднее предпринимательство»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05" name="Скругленный прямоугольник 3"/>
          <p:cNvSpPr/>
          <p:nvPr/>
        </p:nvSpPr>
        <p:spPr>
          <a:xfrm>
            <a:off x="6331371" y="2718825"/>
            <a:ext cx="2054268" cy="421465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latin typeface="Century Schoolbook"/>
                <a:ea typeface="DejaVu Sans"/>
              </a:rPr>
              <a:t>НП «Демография</a:t>
            </a:r>
            <a:r>
              <a:rPr lang="ru-RU" sz="1400" b="1" strike="noStrike" spc="-1" dirty="0">
                <a:latin typeface="Century Schoolbook"/>
                <a:ea typeface="DejaVu Sans"/>
              </a:rPr>
              <a:t>»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06" name="Скругленный прямоугольник 4"/>
          <p:cNvSpPr/>
          <p:nvPr/>
        </p:nvSpPr>
        <p:spPr>
          <a:xfrm>
            <a:off x="6331371" y="1775455"/>
            <a:ext cx="2068257" cy="82503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latin typeface="Century Schoolbook"/>
                <a:ea typeface="DejaVu Sans"/>
              </a:rPr>
              <a:t>НП «Туризм </a:t>
            </a:r>
            <a:r>
              <a:rPr lang="ru-RU" sz="1400" b="1" strike="noStrike" spc="-1" dirty="0">
                <a:latin typeface="Century Schoolbook"/>
                <a:ea typeface="DejaVu Sans"/>
              </a:rPr>
              <a:t>и индустрия гостеприимства»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07" name="Скругленный прямоугольник 21"/>
          <p:cNvSpPr/>
          <p:nvPr/>
        </p:nvSpPr>
        <p:spPr>
          <a:xfrm>
            <a:off x="6331371" y="3308237"/>
            <a:ext cx="2054268" cy="75611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НП «Международная </a:t>
            </a:r>
            <a:r>
              <a:rPr lang="ru-RU" sz="14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кооперация и экспорт»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Скругленный прямоугольник 16"/>
          <p:cNvSpPr/>
          <p:nvPr/>
        </p:nvSpPr>
        <p:spPr>
          <a:xfrm>
            <a:off x="6255306" y="4191158"/>
            <a:ext cx="2176614" cy="737057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Century Schoolbook"/>
                <a:ea typeface="DejaVu Sans"/>
              </a:rPr>
              <a:t>НП «Производительность </a:t>
            </a:r>
            <a:r>
              <a:rPr lang="ru-RU" sz="14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труда»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F841540B-B229-4016-AE2D-87454FBB1642}" type="slidenum">
              <a:t>4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388" y="105312"/>
            <a:ext cx="1115665" cy="664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712" y="6638"/>
            <a:ext cx="805855" cy="866181"/>
          </a:xfrm>
          <a:prstGeom prst="rect">
            <a:avLst/>
          </a:prstGeom>
        </p:spPr>
      </p:pic>
      <p:sp>
        <p:nvSpPr>
          <p:cNvPr id="18" name="Скругленный прямоугольник 22"/>
          <p:cNvSpPr/>
          <p:nvPr/>
        </p:nvSpPr>
        <p:spPr>
          <a:xfrm>
            <a:off x="5600382" y="5075304"/>
            <a:ext cx="2630388" cy="918114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latin typeface="Century Schoolbook"/>
                <a:ea typeface="DejaVu Sans"/>
              </a:rPr>
              <a:t>Индивидуальная программа СЭР Республики Алтай до 2024 года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4" name="Скругленный прямоугольник 17"/>
          <p:cNvSpPr/>
          <p:nvPr/>
        </p:nvSpPr>
        <p:spPr>
          <a:xfrm>
            <a:off x="81145" y="1075088"/>
            <a:ext cx="1472760" cy="2989260"/>
          </a:xfrm>
          <a:prstGeom prst="roundRect">
            <a:avLst>
              <a:gd name="adj" fmla="val 16667"/>
            </a:avLst>
          </a:prstGeom>
          <a:solidFill>
            <a:srgbClr val="B32C16">
              <a:lumMod val="20000"/>
              <a:lumOff val="80000"/>
            </a:srgbClr>
          </a:solidFill>
          <a:ln w="25400" cap="flat" cmpd="sng" algn="ctr">
            <a:solidFill>
              <a:srgbClr val="BB6328"/>
            </a:solidFill>
            <a:prstDash val="solid"/>
            <a:round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</a:rPr>
              <a:t>Финансовая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/>
            </a:endParaRPr>
          </a:p>
          <a:p>
            <a:pPr marL="171360" lvl="0" indent="-171360"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  <a:defRPr/>
            </a:pPr>
            <a:r>
              <a:rPr lang="ru-RU" sz="1000" kern="0" spc="-1" dirty="0">
                <a:solidFill>
                  <a:srgbClr val="000000"/>
                </a:solidFill>
                <a:latin typeface="Century Schoolbook"/>
              </a:rPr>
              <a:t>предоставление субсидий и грантов;</a:t>
            </a:r>
            <a:endParaRPr lang="ru-RU" sz="1000" kern="0" spc="-1" dirty="0">
              <a:solidFill>
                <a:srgbClr val="000000"/>
              </a:solidFill>
            </a:endParaRPr>
          </a:p>
          <a:p>
            <a:pPr marL="171360" lvl="0" indent="-171360"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  <a:defRPr/>
            </a:pPr>
            <a:r>
              <a:rPr lang="ru-RU" sz="1000" kern="0" spc="-1" dirty="0">
                <a:solidFill>
                  <a:srgbClr val="000000"/>
                </a:solidFill>
                <a:latin typeface="Century Schoolbook"/>
              </a:rPr>
              <a:t>льготные </a:t>
            </a:r>
            <a:r>
              <a:rPr lang="ru-RU" sz="1000" kern="0" spc="-1" dirty="0" err="1">
                <a:solidFill>
                  <a:srgbClr val="000000"/>
                </a:solidFill>
                <a:latin typeface="Century Schoolbook"/>
              </a:rPr>
              <a:t>микозаймы</a:t>
            </a:r>
            <a:r>
              <a:rPr lang="ru-RU" sz="1000" kern="0" spc="-1" dirty="0">
                <a:solidFill>
                  <a:srgbClr val="000000"/>
                </a:solidFill>
                <a:latin typeface="Century Schoolbook"/>
              </a:rPr>
              <a:t>;</a:t>
            </a:r>
            <a:endParaRPr lang="ru-RU" sz="1000" kern="0" spc="-1" dirty="0">
              <a:solidFill>
                <a:srgbClr val="000000"/>
              </a:solidFill>
            </a:endParaRPr>
          </a:p>
          <a:p>
            <a:pPr marL="171360" lvl="0" indent="-171360"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  <a:defRPr/>
            </a:pPr>
            <a:r>
              <a:rPr lang="ru-RU" sz="1000" kern="0" spc="-1" dirty="0">
                <a:solidFill>
                  <a:srgbClr val="000000"/>
                </a:solidFill>
                <a:latin typeface="Century Schoolbook"/>
              </a:rPr>
              <a:t>поручительство региональной гарантийной организации; </a:t>
            </a:r>
            <a:endParaRPr lang="ru-RU" sz="1000" kern="0" spc="-1" dirty="0">
              <a:solidFill>
                <a:srgbClr val="000000"/>
              </a:solidFill>
            </a:endParaRPr>
          </a:p>
          <a:p>
            <a:pPr marL="171360" lvl="0" indent="-171360"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  <a:defRPr/>
            </a:pPr>
            <a:r>
              <a:rPr lang="ru-RU" sz="1000" kern="0" spc="-1" dirty="0">
                <a:solidFill>
                  <a:srgbClr val="000000"/>
                </a:solidFill>
                <a:latin typeface="Century Schoolbook"/>
              </a:rPr>
              <a:t>льготное кредитование в банках;</a:t>
            </a:r>
            <a:endParaRPr lang="ru-RU" sz="1000" kern="0" spc="-1" dirty="0">
              <a:solidFill>
                <a:srgbClr val="000000"/>
              </a:solidFill>
            </a:endParaRPr>
          </a:p>
          <a:p>
            <a:pPr marL="171360" lvl="0" indent="-171360"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  <a:defRPr/>
            </a:pPr>
            <a:r>
              <a:rPr lang="ru-RU" sz="1000" kern="0" spc="-1" dirty="0">
                <a:solidFill>
                  <a:srgbClr val="000000"/>
                </a:solidFill>
                <a:latin typeface="Century Schoolbook"/>
              </a:rPr>
              <a:t>льготный лизинг</a:t>
            </a:r>
            <a:endParaRPr lang="ru-RU" sz="1000" kern="0" spc="-1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Скругленный прямоугольник 18"/>
          <p:cNvSpPr/>
          <p:nvPr/>
        </p:nvSpPr>
        <p:spPr>
          <a:xfrm>
            <a:off x="1717443" y="1110729"/>
            <a:ext cx="1472760" cy="2953620"/>
          </a:xfrm>
          <a:prstGeom prst="roundRect">
            <a:avLst>
              <a:gd name="adj" fmla="val 16667"/>
            </a:avLst>
          </a:prstGeom>
          <a:solidFill>
            <a:srgbClr val="B32C16">
              <a:lumMod val="20000"/>
              <a:lumOff val="80000"/>
            </a:srgbClr>
          </a:solidFill>
          <a:ln w="25400" cap="flat" cmpd="sng" algn="ctr">
            <a:solidFill>
              <a:srgbClr val="BB6328"/>
            </a:solidFill>
            <a:prstDash val="solid"/>
            <a:round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</a:rPr>
              <a:t>Имущест</a:t>
            </a:r>
            <a:r>
              <a:rPr kumimoji="0" lang="ru-RU" sz="1400" b="1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</a:rPr>
              <a:t>-венная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/>
            </a:endParaRPr>
          </a:p>
          <a:p>
            <a:pPr marL="171360" lvl="0" indent="-171360"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spc="-1" dirty="0">
                <a:solidFill>
                  <a:srgbClr val="000000"/>
                </a:solidFill>
                <a:latin typeface="Century Schoolbook"/>
              </a:rPr>
              <a:t>предоставление в аренду по льготной ставке объектов </a:t>
            </a:r>
            <a:r>
              <a:rPr lang="ru-RU" sz="1000" spc="-1" dirty="0" err="1">
                <a:solidFill>
                  <a:srgbClr val="000000"/>
                </a:solidFill>
                <a:latin typeface="Century Schoolbook"/>
              </a:rPr>
              <a:t>госу</a:t>
            </a:r>
            <a:r>
              <a:rPr lang="ru-RU" sz="1000" spc="-1" dirty="0">
                <a:solidFill>
                  <a:srgbClr val="000000"/>
                </a:solidFill>
                <a:latin typeface="Century Schoolbook"/>
              </a:rPr>
              <a:t>-дарственного и муниципального имущества; </a:t>
            </a:r>
            <a:endParaRPr lang="ru-RU" sz="1000" spc="-1" dirty="0">
              <a:solidFill>
                <a:srgbClr val="000000"/>
              </a:solidFill>
            </a:endParaRPr>
          </a:p>
          <a:p>
            <a:pPr marL="171360" lvl="0" indent="-171360"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spc="-1" dirty="0">
                <a:solidFill>
                  <a:srgbClr val="000000"/>
                </a:solidFill>
                <a:latin typeface="Century Schoolbook"/>
              </a:rPr>
              <a:t>помещений под офис в бизнес-инкубаторе Центра «мой бизнес»</a:t>
            </a:r>
            <a:endParaRPr lang="ru-RU" sz="1000" spc="-1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Скругленный прямоугольник 23"/>
          <p:cNvSpPr/>
          <p:nvPr/>
        </p:nvSpPr>
        <p:spPr>
          <a:xfrm>
            <a:off x="3306400" y="1110729"/>
            <a:ext cx="1323648" cy="2835149"/>
          </a:xfrm>
          <a:prstGeom prst="roundRect">
            <a:avLst>
              <a:gd name="adj" fmla="val 16667"/>
            </a:avLst>
          </a:prstGeom>
          <a:solidFill>
            <a:srgbClr val="B32C16">
              <a:lumMod val="20000"/>
              <a:lumOff val="80000"/>
            </a:srgbClr>
          </a:solidFill>
          <a:ln w="25400" cap="flat" cmpd="sng" algn="ctr">
            <a:solidFill>
              <a:srgbClr val="BB6328"/>
            </a:solidFill>
            <a:prstDash val="solid"/>
            <a:round/>
          </a:ln>
          <a:effectLst/>
        </p:spPr>
        <p:txBody>
          <a:bodyPr lIns="90000" tIns="45000" rIns="90000" bIns="45000" anchor="t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</a:rPr>
              <a:t>Консульта-ционная</a:t>
            </a:r>
            <a:endParaRPr lang="ru-RU" sz="1400" b="1" kern="0" spc="-1" dirty="0">
              <a:solidFill>
                <a:srgbClr val="000000"/>
              </a:solidFill>
              <a:latin typeface="Century Schoolbook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/>
            </a:endParaRPr>
          </a:p>
          <a:p>
            <a:pPr marL="171360" lvl="0" indent="-171360"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spc="-1" dirty="0">
                <a:solidFill>
                  <a:srgbClr val="000000"/>
                </a:solidFill>
                <a:latin typeface="Century Schoolbook"/>
              </a:rPr>
              <a:t>бесплатные консультации по вопросам ведения бизнеса</a:t>
            </a:r>
            <a:endParaRPr lang="ru-RU" sz="1000" spc="-1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" name="Скругленный прямоугольник 25"/>
          <p:cNvSpPr/>
          <p:nvPr/>
        </p:nvSpPr>
        <p:spPr>
          <a:xfrm>
            <a:off x="4727592" y="1152901"/>
            <a:ext cx="1391313" cy="2759995"/>
          </a:xfrm>
          <a:prstGeom prst="roundRect">
            <a:avLst>
              <a:gd name="adj" fmla="val 16667"/>
            </a:avLst>
          </a:prstGeom>
          <a:solidFill>
            <a:srgbClr val="B32C16">
              <a:lumMod val="20000"/>
              <a:lumOff val="80000"/>
            </a:srgbClr>
          </a:solidFill>
          <a:ln w="25400" cap="flat" cmpd="sng" algn="ctr">
            <a:solidFill>
              <a:srgbClr val="BB6328"/>
            </a:solidFill>
            <a:prstDash val="solid"/>
            <a:round/>
          </a:ln>
          <a:effectLst/>
        </p:spPr>
        <p:txBody>
          <a:bodyPr lIns="90000" tIns="45000" rIns="90000" bIns="45000" anchor="t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</a:rPr>
              <a:t>Информа-ционная</a:t>
            </a:r>
            <a:endParaRPr kumimoji="0" lang="ru-RU" sz="1400" b="1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/>
            </a:endParaRPr>
          </a:p>
          <a:p>
            <a:pPr marL="171360" lvl="0" indent="-171360"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spc="-1" dirty="0">
                <a:solidFill>
                  <a:srgbClr val="000000"/>
                </a:solidFill>
                <a:latin typeface="Century Schoolbook"/>
              </a:rPr>
              <a:t>сопровождение проектов;</a:t>
            </a:r>
            <a:endParaRPr lang="ru-RU" sz="1000" spc="-1" dirty="0">
              <a:solidFill>
                <a:srgbClr val="000000"/>
              </a:solidFill>
            </a:endParaRPr>
          </a:p>
          <a:p>
            <a:pPr marL="171360" lvl="0" indent="-171360"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spc="-1" dirty="0">
                <a:solidFill>
                  <a:srgbClr val="000000"/>
                </a:solidFill>
                <a:latin typeface="Century Schoolbook"/>
              </a:rPr>
              <a:t>проведение информационных кампаний;</a:t>
            </a:r>
            <a:endParaRPr lang="ru-RU" sz="1000" spc="-1" dirty="0">
              <a:solidFill>
                <a:srgbClr val="000000"/>
              </a:solidFill>
            </a:endParaRPr>
          </a:p>
          <a:p>
            <a:pPr marL="171360" lvl="0" indent="-171360"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spc="-1" dirty="0">
                <a:solidFill>
                  <a:srgbClr val="000000"/>
                </a:solidFill>
                <a:latin typeface="Century Schoolbook"/>
              </a:rPr>
              <a:t>продвижение продукции на рынки</a:t>
            </a:r>
            <a:endParaRPr lang="ru-RU" sz="1000" spc="-1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Скругленный прямоугольник 26"/>
          <p:cNvSpPr/>
          <p:nvPr/>
        </p:nvSpPr>
        <p:spPr>
          <a:xfrm>
            <a:off x="502920" y="4191158"/>
            <a:ext cx="4636008" cy="1542922"/>
          </a:xfrm>
          <a:prstGeom prst="roundRect">
            <a:avLst>
              <a:gd name="adj" fmla="val 16667"/>
            </a:avLst>
          </a:prstGeom>
          <a:solidFill>
            <a:srgbClr val="B32C16">
              <a:lumMod val="20000"/>
              <a:lumOff val="80000"/>
            </a:srgbClr>
          </a:solidFill>
          <a:ln w="25400" cap="flat" cmpd="sng" algn="ctr">
            <a:solidFill>
              <a:srgbClr val="BB6328"/>
            </a:solidFill>
            <a:prstDash val="solid"/>
            <a:round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</a:rPr>
              <a:t>Образовательная</a:t>
            </a:r>
          </a:p>
          <a:p>
            <a:pPr marL="171360" lvl="0" indent="-171360"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spc="-1" dirty="0">
                <a:solidFill>
                  <a:srgbClr val="000000"/>
                </a:solidFill>
                <a:latin typeface="Century Schoolbook"/>
              </a:rPr>
              <a:t>семинары;</a:t>
            </a:r>
            <a:endParaRPr lang="ru-RU" sz="1000" spc="-1" dirty="0">
              <a:solidFill>
                <a:srgbClr val="000000"/>
              </a:solidFill>
            </a:endParaRPr>
          </a:p>
          <a:p>
            <a:pPr marL="171360" lvl="0" indent="-171360"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spc="-1" dirty="0">
                <a:solidFill>
                  <a:srgbClr val="000000"/>
                </a:solidFill>
                <a:latin typeface="Century Schoolbook"/>
              </a:rPr>
              <a:t>круглые столы;</a:t>
            </a:r>
            <a:endParaRPr lang="ru-RU" sz="1000" spc="-1" dirty="0">
              <a:solidFill>
                <a:srgbClr val="000000"/>
              </a:solidFill>
            </a:endParaRPr>
          </a:p>
          <a:p>
            <a:pPr marL="171360" lvl="0" indent="-171360"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spc="-1" dirty="0" err="1">
                <a:solidFill>
                  <a:srgbClr val="000000"/>
                </a:solidFill>
                <a:latin typeface="Century Schoolbook"/>
              </a:rPr>
              <a:t>вебинары</a:t>
            </a:r>
            <a:r>
              <a:rPr lang="ru-RU" sz="1000" spc="-1" dirty="0">
                <a:solidFill>
                  <a:srgbClr val="000000"/>
                </a:solidFill>
                <a:latin typeface="Century Schoolbook"/>
              </a:rPr>
              <a:t>;</a:t>
            </a:r>
            <a:endParaRPr lang="ru-RU" sz="1000" spc="-1" dirty="0">
              <a:solidFill>
                <a:srgbClr val="000000"/>
              </a:solidFill>
            </a:endParaRPr>
          </a:p>
          <a:p>
            <a:pPr marL="171360" lvl="0" indent="-171360"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spc="-1" dirty="0">
                <a:solidFill>
                  <a:srgbClr val="000000"/>
                </a:solidFill>
                <a:latin typeface="Century Schoolbook"/>
              </a:rPr>
              <a:t>мастер-классы;</a:t>
            </a:r>
            <a:endParaRPr lang="ru-RU" sz="1000" spc="-1" dirty="0">
              <a:solidFill>
                <a:srgbClr val="000000"/>
              </a:solidFill>
            </a:endParaRPr>
          </a:p>
          <a:p>
            <a:pPr marL="171360" lvl="0" indent="-171360">
              <a:spcBef>
                <a:spcPts val="30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000" spc="-1" dirty="0" err="1">
                <a:solidFill>
                  <a:srgbClr val="000000"/>
                </a:solidFill>
                <a:latin typeface="Century Schoolbook"/>
              </a:rPr>
              <a:t>Выставочно</a:t>
            </a:r>
            <a:r>
              <a:rPr lang="ru-RU" sz="1000" spc="-1" dirty="0">
                <a:solidFill>
                  <a:srgbClr val="000000"/>
                </a:solidFill>
                <a:latin typeface="Century Schoolbook"/>
              </a:rPr>
              <a:t>-ярмарочные мероприятия и пр.</a:t>
            </a:r>
            <a:endParaRPr lang="ru-RU" sz="1000" spc="-1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 xmlns:p15="http://schemas.microsoft.com/office/powerpoint/2012/main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 idx="4294967295"/>
          </p:nvPr>
        </p:nvSpPr>
        <p:spPr>
          <a:xfrm>
            <a:off x="1730172" y="133164"/>
            <a:ext cx="5118840" cy="594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2060"/>
                </a:solidFill>
                <a:latin typeface="Century Schoolbook"/>
                <a:ea typeface="DejaVu Sans"/>
              </a:rPr>
              <a:t>Финансовая поддержка субъектов МСП (2024 год – 65,52 млн рублей)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0" name="Picture 8"/>
          <p:cNvPicPr/>
          <p:nvPr/>
        </p:nvPicPr>
        <p:blipFill>
          <a:blip r:embed="rId2"/>
          <a:stretch/>
        </p:blipFill>
        <p:spPr>
          <a:xfrm>
            <a:off x="7538436" y="191160"/>
            <a:ext cx="1105704" cy="606060"/>
          </a:xfrm>
          <a:prstGeom prst="rect">
            <a:avLst/>
          </a:prstGeom>
          <a:ln w="0">
            <a:noFill/>
          </a:ln>
        </p:spPr>
      </p:pic>
      <p:pic>
        <p:nvPicPr>
          <p:cNvPr id="511" name="Picture 9"/>
          <p:cNvPicPr/>
          <p:nvPr/>
        </p:nvPicPr>
        <p:blipFill>
          <a:blip r:embed="rId3"/>
          <a:stretch/>
        </p:blipFill>
        <p:spPr>
          <a:xfrm>
            <a:off x="6674112" y="90540"/>
            <a:ext cx="710280" cy="706680"/>
          </a:xfrm>
          <a:prstGeom prst="rect">
            <a:avLst/>
          </a:prstGeom>
          <a:ln w="0">
            <a:noFill/>
          </a:ln>
        </p:spPr>
      </p:pic>
      <p:sp>
        <p:nvSpPr>
          <p:cNvPr id="512" name="Скругленный прямоугольник 19"/>
          <p:cNvSpPr/>
          <p:nvPr/>
        </p:nvSpPr>
        <p:spPr>
          <a:xfrm>
            <a:off x="849744" y="937161"/>
            <a:ext cx="5824368" cy="96624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 Центр «Мой Бизнес»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РА - 35,72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млн. рублей (обучающие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программы,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выставки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-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ярмарки, бизнес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-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миссии,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тренинги, мастер - классы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и др.)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13" name="Скругленный прямоугольник 20"/>
          <p:cNvSpPr/>
          <p:nvPr/>
        </p:nvSpPr>
        <p:spPr>
          <a:xfrm>
            <a:off x="1028892" y="5028156"/>
            <a:ext cx="6194868" cy="162867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Развитие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Microsoft YaHei"/>
              </a:rPr>
              <a:t> микрофинансовых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Microsoft YaHei"/>
              </a:rPr>
              <a:t>и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Microsoft YaHei"/>
              </a:rPr>
              <a:t>региональных гарантийных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Microsoft YaHei"/>
              </a:rPr>
              <a:t>организаций. Капитализация фондов на начало 2024 года: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/>
              <a:ea typeface="Microsoft YaHe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Фонд МСП РА - </a:t>
            </a:r>
            <a:r>
              <a:rPr kumimoji="0" lang="en-US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582,2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млн. руб.;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Фонд промышленности РА -  144,3 млн. рублей;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Гарантийный фонд РА – 62,2 млн. руб.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14" name="Скругленный прямоугольник 37"/>
          <p:cNvSpPr/>
          <p:nvPr/>
        </p:nvSpPr>
        <p:spPr>
          <a:xfrm>
            <a:off x="1590000" y="4006056"/>
            <a:ext cx="6539160" cy="75796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</a:rPr>
              <a:t>Модернизация (л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изинг, энергосбережение, модернизация оборудования)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 (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13 млн. руб.)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15" name="Скругленный прямоугольник 38"/>
          <p:cNvSpPr/>
          <p:nvPr/>
        </p:nvSpPr>
        <p:spPr>
          <a:xfrm>
            <a:off x="2560896" y="2090046"/>
            <a:ext cx="5724720" cy="63062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 Гранты социальным предприятиям и молодым предпринимателям в возрасте до 25 лет </a:t>
            </a:r>
            <a:r>
              <a: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(2,4 млн. руб.)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16" name="Скругленный прямоугольник 39"/>
          <p:cNvSpPr/>
          <p:nvPr/>
        </p:nvSpPr>
        <p:spPr>
          <a:xfrm>
            <a:off x="579456" y="2907312"/>
            <a:ext cx="6094656" cy="63034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Calibri"/>
              </a:rPr>
              <a:t>Центр поддержки экспорта РА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Calibri"/>
              </a:rPr>
              <a:t>-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14,4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млн. руб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. (бизнес – миссии, консультации, </a:t>
            </a:r>
            <a:r>
              <a:rPr kumimoji="0" lang="ru-RU" sz="1400" b="1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выставочно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 – </a:t>
            </a:r>
            <a:r>
              <a:rPr kumimoji="0" lang="ru-RU" sz="1400" b="1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конгрессные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DejaVu Sans"/>
              </a:rPr>
              <a:t> мероприятия)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10C74030-843C-457A-BF06-917302CE1B66}" type="slidenum">
              <a:rPr kumimoji="0" lang="ru-RU" sz="14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5</a:t>
            </a:fld>
            <a:endParaRPr kumimoji="0" lang="ru-RU" sz="1400" b="1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271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077F22-0CCD-4AF8-BA4B-0F7C266FF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70" y="4076944"/>
            <a:ext cx="5688037" cy="25635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8B9A31-D62F-4DAC-B00E-ED6B139AC4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278" r="27294" b="5765"/>
          <a:stretch/>
        </p:blipFill>
        <p:spPr>
          <a:xfrm>
            <a:off x="3015690" y="1938690"/>
            <a:ext cx="2601588" cy="1978920"/>
          </a:xfrm>
          <a:prstGeom prst="rect">
            <a:avLst/>
          </a:prstGeom>
        </p:spPr>
      </p:pic>
      <p:pic>
        <p:nvPicPr>
          <p:cNvPr id="519" name="Picture 6"/>
          <p:cNvPicPr/>
          <p:nvPr/>
        </p:nvPicPr>
        <p:blipFill>
          <a:blip r:embed="rId4"/>
          <a:stretch/>
        </p:blipFill>
        <p:spPr>
          <a:xfrm>
            <a:off x="7799832" y="64007"/>
            <a:ext cx="934848" cy="733929"/>
          </a:xfrm>
          <a:prstGeom prst="rect">
            <a:avLst/>
          </a:prstGeom>
          <a:ln w="0">
            <a:noFill/>
          </a:ln>
        </p:spPr>
      </p:pic>
      <p:pic>
        <p:nvPicPr>
          <p:cNvPr id="520" name="Picture 12"/>
          <p:cNvPicPr/>
          <p:nvPr/>
        </p:nvPicPr>
        <p:blipFill>
          <a:blip r:embed="rId5"/>
          <a:stretch/>
        </p:blipFill>
        <p:spPr>
          <a:xfrm>
            <a:off x="6996537" y="53752"/>
            <a:ext cx="710280" cy="706680"/>
          </a:xfrm>
          <a:prstGeom prst="rect">
            <a:avLst/>
          </a:prstGeom>
          <a:ln w="0">
            <a:noFill/>
          </a:ln>
        </p:spPr>
      </p:pic>
      <p:sp>
        <p:nvSpPr>
          <p:cNvPr id="521" name="Прямоугольник 6"/>
          <p:cNvSpPr/>
          <p:nvPr/>
        </p:nvSpPr>
        <p:spPr>
          <a:xfrm>
            <a:off x="1884420" y="88500"/>
            <a:ext cx="4763880" cy="716760"/>
          </a:xfrm>
          <a:prstGeom prst="rect">
            <a:avLst/>
          </a:prstGeom>
          <a:solidFill>
            <a:srgbClr val="FE8637"/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Финансовая поддержка СМСП и самозанятых граждан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Скругленный прямоугольник 36"/>
          <p:cNvSpPr/>
          <p:nvPr/>
        </p:nvSpPr>
        <p:spPr>
          <a:xfrm>
            <a:off x="240236" y="870621"/>
            <a:ext cx="2732400" cy="3945528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Лизинг  оборудования: </a:t>
            </a:r>
          </a:p>
          <a:p>
            <a:pPr algn="ctr">
              <a:lnSpc>
                <a:spcPct val="100000"/>
              </a:lnSpc>
            </a:pPr>
            <a:endParaRPr lang="ru-RU" sz="14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2900" lvl="0" indent="-342900" algn="ctr">
              <a:buAutoNum type="arabicPeriod"/>
            </a:pPr>
            <a:r>
              <a:rPr lang="ru-RU" sz="1400" b="1" spc="-1" dirty="0">
                <a:solidFill>
                  <a:srgbClr val="000000"/>
                </a:solidFill>
                <a:latin typeface="Arial"/>
              </a:rPr>
              <a:t>Первый взнос (аванс): </a:t>
            </a:r>
          </a:p>
          <a:p>
            <a:pPr lvl="0" algn="ctr"/>
            <a:r>
              <a:rPr lang="ru-RU" sz="1400" b="1" spc="-1" dirty="0">
                <a:solidFill>
                  <a:srgbClr val="000000"/>
                </a:solidFill>
                <a:latin typeface="Arial"/>
              </a:rPr>
              <a:t>70%-</a:t>
            </a:r>
            <a:r>
              <a:rPr lang="ru-RU" sz="1400" b="1" spc="-1" dirty="0">
                <a:solidFill>
                  <a:srgbClr val="000000"/>
                </a:solidFill>
              </a:rPr>
              <a:t> работающим на территории примыкающей к пункту пропуска ГГ</a:t>
            </a:r>
          </a:p>
          <a:p>
            <a:pPr algn="ctr">
              <a:lnSpc>
                <a:spcPct val="100000"/>
              </a:lnSpc>
            </a:pPr>
            <a:endParaRPr lang="ru-RU" sz="14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50% для других</a:t>
            </a:r>
          </a:p>
          <a:p>
            <a:pPr algn="ctr">
              <a:lnSpc>
                <a:spcPct val="100000"/>
              </a:lnSpc>
            </a:pPr>
            <a:endParaRPr lang="ru-RU" sz="14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не более 2 млн. рублей по авансу;</a:t>
            </a:r>
          </a:p>
          <a:p>
            <a:pPr algn="ctr">
              <a:lnSpc>
                <a:spcPct val="100000"/>
              </a:lnSpc>
            </a:pPr>
            <a:endParaRPr lang="ru-RU" sz="14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lvl="0" algn="ctr"/>
            <a:r>
              <a:rPr lang="ru-RU" sz="1400" b="1" spc="-1" dirty="0">
                <a:solidFill>
                  <a:srgbClr val="000000"/>
                </a:solidFill>
                <a:latin typeface="Arial"/>
              </a:rPr>
              <a:t>2. Л</a:t>
            </a:r>
            <a:r>
              <a:rPr lang="ru-RU" sz="1400" b="1" spc="-1" dirty="0">
                <a:solidFill>
                  <a:srgbClr val="000000"/>
                </a:solidFill>
              </a:rPr>
              <a:t>изинговые платежи</a:t>
            </a:r>
          </a:p>
          <a:p>
            <a:pPr lvl="0" algn="ctr"/>
            <a:r>
              <a:rPr lang="ru-RU" sz="1400" b="1" spc="-1" dirty="0">
                <a:solidFill>
                  <a:srgbClr val="000000"/>
                </a:solidFill>
                <a:latin typeface="Arial"/>
              </a:rPr>
              <a:t>50 % </a:t>
            </a:r>
            <a:r>
              <a:rPr lang="ru-RU" sz="1400" b="1" spc="-1" dirty="0">
                <a:solidFill>
                  <a:srgbClr val="000000"/>
                </a:solidFill>
              </a:rPr>
              <a:t>по </a:t>
            </a:r>
            <a:r>
              <a:rPr lang="ru-RU" sz="1400" b="1" spc="-1" dirty="0">
                <a:solidFill>
                  <a:srgbClr val="000000"/>
                </a:solidFill>
                <a:latin typeface="Arial"/>
              </a:rPr>
              <a:t>не более 1 млн. рублей.</a:t>
            </a:r>
            <a:endParaRPr lang="ru-RU" sz="1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Скругленный прямоугольник 40"/>
          <p:cNvSpPr/>
          <p:nvPr/>
        </p:nvSpPr>
        <p:spPr>
          <a:xfrm>
            <a:off x="5617278" y="1023678"/>
            <a:ext cx="2870100" cy="2893932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Модернизация производства:</a:t>
            </a:r>
          </a:p>
          <a:p>
            <a:pPr algn="ctr">
              <a:lnSpc>
                <a:spcPct val="100000"/>
              </a:lnSpc>
            </a:pPr>
            <a:endParaRPr lang="ru-RU" sz="14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70% от затрат для субъектов МСП в сфере НХП и работающих на территории примыкающей к пункту пропуска ГГ</a:t>
            </a:r>
          </a:p>
          <a:p>
            <a:pPr algn="ctr">
              <a:lnSpc>
                <a:spcPct val="100000"/>
              </a:lnSpc>
            </a:pPr>
            <a:endParaRPr lang="ru-RU" sz="14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000000"/>
                </a:solidFill>
                <a:latin typeface="Arial"/>
                <a:ea typeface="DejaVu Sans"/>
              </a:rPr>
              <a:t>50 % для других СМСП</a:t>
            </a:r>
          </a:p>
          <a:p>
            <a:pPr algn="ctr">
              <a:lnSpc>
                <a:spcPct val="100000"/>
              </a:lnSpc>
            </a:pPr>
            <a:endParaRPr lang="ru-RU" sz="14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не более 1 млн. рублей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Скругленный прямоугольник 41"/>
          <p:cNvSpPr/>
          <p:nvPr/>
        </p:nvSpPr>
        <p:spPr>
          <a:xfrm>
            <a:off x="3301776" y="918131"/>
            <a:ext cx="2166840" cy="1057135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Энергосбережение: </a:t>
            </a:r>
          </a:p>
          <a:p>
            <a:pPr algn="ctr">
              <a:lnSpc>
                <a:spcPct val="100000"/>
              </a:lnSpc>
            </a:pPr>
            <a:endParaRPr lang="ru-RU" sz="14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не более 50%  не более 1 млн. рублей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fld id="{E9DCD53B-21E6-43A9-8038-CD20E111E6C2}" type="slidenum">
              <a:t>6</a:t>
            </a:fld>
            <a:endParaRPr/>
          </a:p>
        </p:txBody>
      </p:sp>
      <p:sp>
        <p:nvSpPr>
          <p:cNvPr id="15" name="Скругленный прямоугольник 36"/>
          <p:cNvSpPr/>
          <p:nvPr/>
        </p:nvSpPr>
        <p:spPr>
          <a:xfrm>
            <a:off x="5618979" y="4076944"/>
            <a:ext cx="2812941" cy="933967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lvl="0" algn="ctr"/>
            <a:r>
              <a:rPr lang="ru-RU" sz="1400" b="1" spc="-1" dirty="0">
                <a:latin typeface="Century Schoolbook"/>
              </a:rPr>
              <a:t>Кош - </a:t>
            </a:r>
            <a:r>
              <a:rPr lang="ru-RU" sz="1400" b="1" spc="-1" dirty="0" err="1">
                <a:latin typeface="Century Schoolbook"/>
              </a:rPr>
              <a:t>Агач</a:t>
            </a:r>
            <a:r>
              <a:rPr lang="ru-RU" sz="1400" b="1" spc="-1" dirty="0">
                <a:latin typeface="Century Schoolbook"/>
              </a:rPr>
              <a:t>:</a:t>
            </a:r>
          </a:p>
          <a:p>
            <a:pPr lvl="0" algn="ctr"/>
            <a:endParaRPr lang="ru-RU" sz="1400" b="1" spc="-1" dirty="0">
              <a:latin typeface="Century Schoolbook"/>
            </a:endParaRPr>
          </a:p>
          <a:p>
            <a:pPr lvl="0"/>
            <a:r>
              <a:rPr lang="ru-RU" sz="1400" b="1" spc="-1" dirty="0">
                <a:latin typeface="Century Schoolbook"/>
              </a:rPr>
              <a:t>2022г. - 1 СМСП / 195,5 </a:t>
            </a:r>
            <a:r>
              <a:rPr lang="ru-RU" sz="1400" b="1" spc="-1" dirty="0" err="1">
                <a:latin typeface="Century Schoolbook"/>
              </a:rPr>
              <a:t>т.р</a:t>
            </a:r>
            <a:r>
              <a:rPr lang="ru-RU" sz="1400" b="1" spc="-1" dirty="0">
                <a:latin typeface="Century Schoolbook"/>
              </a:rPr>
              <a:t>.;</a:t>
            </a:r>
          </a:p>
          <a:p>
            <a:pPr lvl="0"/>
            <a:endParaRPr lang="ru-RU" sz="1400" b="1" spc="-1" dirty="0">
              <a:solidFill>
                <a:srgbClr val="000000"/>
              </a:solidFill>
              <a:latin typeface="Century Schoolbook"/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Скругленный прямоугольник 36"/>
          <p:cNvSpPr/>
          <p:nvPr/>
        </p:nvSpPr>
        <p:spPr>
          <a:xfrm>
            <a:off x="576072" y="4881512"/>
            <a:ext cx="2624328" cy="1095494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8D9CBE"/>
            </a:solidFill>
            <a:round/>
          </a:ln>
          <a:effectLst>
            <a:outerShdw blurRad="50760" dist="2484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000000"/>
                </a:solidFill>
                <a:latin typeface="Century Schoolbook"/>
              </a:rPr>
              <a:t>Кош - </a:t>
            </a:r>
            <a:r>
              <a:rPr lang="ru-RU" sz="1400" b="1" spc="-1" dirty="0" err="1">
                <a:solidFill>
                  <a:srgbClr val="000000"/>
                </a:solidFill>
                <a:latin typeface="Century Schoolbook"/>
              </a:rPr>
              <a:t>Агач</a:t>
            </a:r>
            <a:r>
              <a:rPr lang="ru-RU" sz="1400" b="1" spc="-1" dirty="0">
                <a:solidFill>
                  <a:srgbClr val="000000"/>
                </a:solidFill>
                <a:latin typeface="Century Schoolbook"/>
              </a:rPr>
              <a:t>:</a:t>
            </a:r>
          </a:p>
          <a:p>
            <a:pPr algn="ctr">
              <a:lnSpc>
                <a:spcPct val="100000"/>
              </a:lnSpc>
            </a:pPr>
            <a:endParaRPr lang="ru-RU" sz="1400" b="1" spc="-1" dirty="0">
              <a:solidFill>
                <a:srgbClr val="000000"/>
              </a:solidFill>
              <a:latin typeface="Century Schoolbook"/>
            </a:endParaRPr>
          </a:p>
          <a:p>
            <a:pPr lvl="0"/>
            <a:r>
              <a:rPr lang="ru-RU" sz="1400" b="1" spc="-1" dirty="0">
                <a:solidFill>
                  <a:srgbClr val="000000"/>
                </a:solidFill>
                <a:latin typeface="Century Schoolbook"/>
              </a:rPr>
              <a:t>2023г. – 1 СМСП / 241 </a:t>
            </a:r>
            <a:r>
              <a:rPr lang="ru-RU" sz="1400" b="1" spc="-1" dirty="0" err="1">
                <a:solidFill>
                  <a:srgbClr val="000000"/>
                </a:solidFill>
                <a:latin typeface="Century Schoolbook"/>
              </a:rPr>
              <a:t>т.р</a:t>
            </a:r>
            <a:r>
              <a:rPr lang="ru-RU" sz="1400" b="1" spc="-1" dirty="0">
                <a:solidFill>
                  <a:srgbClr val="000000"/>
                </a:solidFill>
                <a:latin typeface="Century Schoolbook"/>
              </a:rPr>
              <a:t>. </a:t>
            </a:r>
          </a:p>
          <a:p>
            <a:pPr lvl="0"/>
            <a:endParaRPr lang="ru-RU" sz="1400" b="1" spc="-1" dirty="0">
              <a:solidFill>
                <a:srgbClr val="000000"/>
              </a:solidFill>
              <a:latin typeface="Century Schoolbook"/>
            </a:endParaRPr>
          </a:p>
          <a:p>
            <a:pPr lvl="0"/>
            <a:endParaRPr lang="ru-RU" sz="1400" b="1" spc="-1" dirty="0">
              <a:solidFill>
                <a:srgbClr val="000000"/>
              </a:solidFill>
              <a:latin typeface="Century Schoolbook"/>
            </a:endParaRPr>
          </a:p>
          <a:p>
            <a:pPr lvl="0"/>
            <a:endParaRPr lang="ru-RU" sz="1400" b="1" spc="-1" dirty="0">
              <a:solidFill>
                <a:srgbClr val="000000"/>
              </a:solidFill>
              <a:latin typeface="Century Schoolbook"/>
            </a:endParaRPr>
          </a:p>
          <a:p>
            <a:pPr algn="ctr">
              <a:lnSpc>
                <a:spcPct val="100000"/>
              </a:lnSpc>
            </a:pPr>
            <a:endParaRPr lang="ru-RU" sz="140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013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8B5EB6-003F-4BDB-BFF1-F733E46889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4"/>
          <a:stretch/>
        </p:blipFill>
        <p:spPr>
          <a:xfrm>
            <a:off x="3762305" y="792150"/>
            <a:ext cx="2502668" cy="26630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ADDD19-4B52-4A81-A72A-BF1EB52F1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08" y="447249"/>
            <a:ext cx="2376441" cy="3168588"/>
          </a:xfrm>
          <a:prstGeom prst="rect">
            <a:avLst/>
          </a:prstGeom>
        </p:spPr>
      </p:pic>
      <p:pic>
        <p:nvPicPr>
          <p:cNvPr id="529" name="Picture 4"/>
          <p:cNvPicPr/>
          <p:nvPr/>
        </p:nvPicPr>
        <p:blipFill>
          <a:blip r:embed="rId4"/>
          <a:stretch/>
        </p:blipFill>
        <p:spPr>
          <a:xfrm>
            <a:off x="6886967" y="106664"/>
            <a:ext cx="976873" cy="619290"/>
          </a:xfrm>
          <a:prstGeom prst="rect">
            <a:avLst/>
          </a:prstGeom>
          <a:ln w="0">
            <a:noFill/>
          </a:ln>
        </p:spPr>
      </p:pic>
      <p:pic>
        <p:nvPicPr>
          <p:cNvPr id="530" name="Picture 24"/>
          <p:cNvPicPr/>
          <p:nvPr/>
        </p:nvPicPr>
        <p:blipFill>
          <a:blip r:embed="rId5"/>
          <a:stretch/>
        </p:blipFill>
        <p:spPr>
          <a:xfrm>
            <a:off x="8077847" y="58469"/>
            <a:ext cx="825903" cy="715680"/>
          </a:xfrm>
          <a:prstGeom prst="rect">
            <a:avLst/>
          </a:prstGeom>
          <a:ln w="0">
            <a:noFill/>
          </a:ln>
        </p:spPr>
      </p:pic>
      <p:sp>
        <p:nvSpPr>
          <p:cNvPr id="531" name="Скругленный прямоугольник 9"/>
          <p:cNvSpPr/>
          <p:nvPr/>
        </p:nvSpPr>
        <p:spPr>
          <a:xfrm>
            <a:off x="1275120" y="155880"/>
            <a:ext cx="5397840" cy="71784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   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Гранты социальным предприятиям и молодым предпринимателям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Скругленный прямоугольник 75"/>
          <p:cNvSpPr/>
          <p:nvPr/>
        </p:nvSpPr>
        <p:spPr>
          <a:xfrm>
            <a:off x="320838" y="2592525"/>
            <a:ext cx="4315338" cy="402585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Century Schoolbook"/>
                <a:ea typeface="Times New Roman"/>
              </a:rPr>
              <a:t>Грант в размере от 100 до 500 тыс. рублей  на</a:t>
            </a:r>
            <a:r>
              <a:rPr lang="ru-RU" sz="1400" b="0" strike="noStrike" spc="-1" dirty="0">
                <a:solidFill>
                  <a:srgbClr val="000000"/>
                </a:solidFill>
                <a:latin typeface="Century Schoolbook"/>
                <a:ea typeface="Times New Roman"/>
              </a:rPr>
              <a:t>: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Century Schoolbook"/>
                <a:ea typeface="Times New Roman"/>
              </a:rPr>
              <a:t>аренда и ремонт нежилого помещения;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Century Schoolbook"/>
                <a:ea typeface="Times New Roman"/>
              </a:rPr>
              <a:t>аренда и приобретение оборудования;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Century Schoolbook"/>
                <a:ea typeface="Times New Roman"/>
              </a:rPr>
              <a:t>технологическое присоединение к объектам инженерной инфраструктуры;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Century Schoolbook"/>
                <a:ea typeface="Times New Roman"/>
              </a:rPr>
              <a:t>оплата коммунальных услуг, электроснабжения, связи;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Century Schoolbook"/>
                <a:ea typeface="Times New Roman"/>
              </a:rPr>
              <a:t>приобретение основных средств;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1400" b="0" strike="noStrike" spc="-1" dirty="0">
                <a:solidFill>
                  <a:srgbClr val="000000"/>
                </a:solidFill>
                <a:latin typeface="Century Schoolbook"/>
                <a:ea typeface="Times New Roman"/>
              </a:rPr>
              <a:t>приобретение расходных материалов;</a:t>
            </a:r>
          </a:p>
          <a:p>
            <a:pPr marL="2858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1400" dirty="0">
                <a:latin typeface="Century Schoolbook"/>
                <a:ea typeface="Times New Roman" panose="02020603050405020304" pitchFamily="18" charset="0"/>
              </a:rPr>
              <a:t>оформление результатов интеллектуальной деятельности;</a:t>
            </a:r>
          </a:p>
          <a:p>
            <a:pPr marL="285840" indent="-28584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1400" dirty="0">
                <a:latin typeface="Century Schoolbook"/>
                <a:ea typeface="Times New Roman" panose="02020603050405020304" pitchFamily="18" charset="0"/>
              </a:rPr>
              <a:t>оплата услуг связи, в </a:t>
            </a:r>
            <a:r>
              <a:rPr lang="ru-RU" sz="1400" dirty="0" err="1">
                <a:latin typeface="Century Schoolbook"/>
                <a:ea typeface="Times New Roman" panose="02020603050405020304" pitchFamily="18" charset="0"/>
              </a:rPr>
              <a:t>т.ч</a:t>
            </a:r>
            <a:r>
              <a:rPr lang="ru-RU" sz="1400" dirty="0">
                <a:latin typeface="Century Schoolbook"/>
                <a:ea typeface="Times New Roman" panose="02020603050405020304" pitchFamily="18" charset="0"/>
              </a:rPr>
              <a:t>. сети "Интернет</a:t>
            </a:r>
            <a:endParaRPr lang="ru-RU" sz="1400" strike="noStrike" spc="-1" dirty="0">
              <a:latin typeface="Century Schoolbook"/>
              <a:ea typeface="Times New Roman"/>
            </a:endParaRPr>
          </a:p>
          <a:p>
            <a:pPr marL="743040" lvl="1" indent="-285840">
              <a:spcBef>
                <a:spcPts val="300"/>
              </a:spcBef>
              <a:buClr>
                <a:srgbClr val="000000"/>
              </a:buClr>
              <a:buFont typeface="Wingdings" charset="2"/>
              <a:buChar char=""/>
            </a:pPr>
            <a:endParaRPr lang="ru-RU" sz="1400" b="0" strike="noStrike" spc="-1" dirty="0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534" name="Рисунок 533"/>
          <p:cNvPicPr/>
          <p:nvPr/>
        </p:nvPicPr>
        <p:blipFill>
          <a:blip r:embed="rId6"/>
          <a:stretch/>
        </p:blipFill>
        <p:spPr>
          <a:xfrm>
            <a:off x="4777523" y="3195400"/>
            <a:ext cx="3300120" cy="3555936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fld id="{F81F2760-C46B-4965-865A-AB87608739EC}" type="slidenum">
              <a:t>7</a:t>
            </a:fld>
            <a:endParaRPr/>
          </a:p>
        </p:txBody>
      </p:sp>
      <p:sp>
        <p:nvSpPr>
          <p:cNvPr id="12" name="Скругленный прямоугольник 9"/>
          <p:cNvSpPr/>
          <p:nvPr/>
        </p:nvSpPr>
        <p:spPr>
          <a:xfrm>
            <a:off x="338727" y="1107093"/>
            <a:ext cx="3341046" cy="125205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B632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   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1" strike="noStrike" spc="-1" dirty="0">
              <a:solidFill>
                <a:srgbClr val="000000"/>
              </a:solidFill>
              <a:latin typeface="Century Schoolbook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000" b="1" strike="noStrike" spc="-1" dirty="0">
              <a:solidFill>
                <a:srgbClr val="000000"/>
              </a:solidFill>
              <a:latin typeface="Century Schoolbook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b="1" strike="noStrike" spc="-1" dirty="0">
              <a:solidFill>
                <a:srgbClr val="000000"/>
              </a:solidFill>
              <a:latin typeface="Century Schoolbook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b="1" strike="noStrike" spc="-1" dirty="0">
              <a:solidFill>
                <a:srgbClr val="000000"/>
              </a:solidFill>
              <a:latin typeface="Century Schoolbook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b="1" strike="noStrike" spc="-1" dirty="0">
              <a:solidFill>
                <a:srgbClr val="000000"/>
              </a:solidFill>
              <a:latin typeface="Century Schoolbook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b="1" strike="noStrike" spc="-1" dirty="0">
              <a:solidFill>
                <a:srgbClr val="000000"/>
              </a:solidFill>
              <a:latin typeface="Century Schoolbook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Кош - </a:t>
            </a:r>
            <a:r>
              <a:rPr lang="ru-RU" b="1" strike="noStrike" spc="-1" dirty="0" err="1">
                <a:solidFill>
                  <a:srgbClr val="000000"/>
                </a:solidFill>
                <a:latin typeface="Century Schoolbook"/>
                <a:ea typeface="DejaVu Sans"/>
              </a:rPr>
              <a:t>Агач</a:t>
            </a:r>
            <a:r>
              <a:rPr lang="ru-RU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latin typeface="Century Schoolbook"/>
                <a:ea typeface="DejaVu Sans"/>
              </a:rPr>
              <a:t>2022г. 3 СМСП/ 1,2 </a:t>
            </a:r>
            <a:r>
              <a:rPr lang="ru-RU" b="1" spc="-1" dirty="0" err="1">
                <a:solidFill>
                  <a:srgbClr val="000000"/>
                </a:solidFill>
                <a:latin typeface="Century Schoolbook"/>
                <a:ea typeface="DejaVu Sans"/>
              </a:rPr>
              <a:t>м.р</a:t>
            </a:r>
            <a:r>
              <a:rPr lang="ru-RU" b="1" spc="-1" dirty="0">
                <a:solidFill>
                  <a:srgbClr val="000000"/>
                </a:solidFill>
                <a:latin typeface="Century Schoolbook"/>
                <a:ea typeface="DejaVu San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latin typeface="Century Schoolbook"/>
                <a:ea typeface="DejaVu Sans"/>
              </a:rPr>
              <a:t>2023г. 3 СМСП/ 1,5</a:t>
            </a:r>
            <a:r>
              <a:rPr lang="ru-RU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entury Schoolbook"/>
                <a:ea typeface="DejaVu Sans"/>
              </a:rPr>
              <a:t>м.р</a:t>
            </a:r>
            <a:r>
              <a:rPr lang="ru-RU" b="1" strike="noStrike" spc="-1" dirty="0">
                <a:solidFill>
                  <a:srgbClr val="000000"/>
                </a:solidFill>
                <a:latin typeface="Century Schoolbook"/>
                <a:ea typeface="DejaVu Sans"/>
              </a:rPr>
              <a:t>.</a:t>
            </a:r>
          </a:p>
          <a:p>
            <a:pPr>
              <a:lnSpc>
                <a:spcPct val="100000"/>
              </a:lnSpc>
            </a:pPr>
            <a:endParaRPr lang="ru-RU" b="1" strike="noStrike" spc="-1" dirty="0">
              <a:solidFill>
                <a:srgbClr val="000000"/>
              </a:solidFill>
              <a:latin typeface="Century Schoolbook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b="1" strike="noStrike" spc="-1" dirty="0">
              <a:solidFill>
                <a:srgbClr val="000000"/>
              </a:solidFill>
              <a:latin typeface="Century Schoolbook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000" b="1" strike="noStrike" spc="-1" dirty="0">
              <a:solidFill>
                <a:srgbClr val="000000"/>
              </a:solidFill>
              <a:latin typeface="Century Schoolbook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000" b="1" spc="-1" dirty="0">
              <a:solidFill>
                <a:srgbClr val="000000"/>
              </a:solidFill>
              <a:latin typeface="Century Schoolbook"/>
            </a:endParaRPr>
          </a:p>
          <a:p>
            <a:pPr algn="ctr">
              <a:lnSpc>
                <a:spcPct val="100000"/>
              </a:lnSpc>
            </a:pPr>
            <a:endParaRPr lang="ru-RU" sz="2000" b="1" strike="noStrike" spc="-1" dirty="0">
              <a:solidFill>
                <a:srgbClr val="000000"/>
              </a:solidFill>
              <a:latin typeface="Century Schoolbook"/>
            </a:endParaRPr>
          </a:p>
          <a:p>
            <a:pPr algn="ctr">
              <a:lnSpc>
                <a:spcPct val="100000"/>
              </a:lnSpc>
            </a:pPr>
            <a:endParaRPr lang="ru-RU" sz="2000" b="1" i="1" strike="noStrike" spc="-1" dirty="0">
              <a:solidFill>
                <a:srgbClr val="000000"/>
              </a:solidFill>
              <a:latin typeface="Century Schoolbook"/>
            </a:endParaRPr>
          </a:p>
          <a:p>
            <a:pPr algn="ctr">
              <a:lnSpc>
                <a:spcPct val="100000"/>
              </a:lnSpc>
            </a:pPr>
            <a:endParaRPr lang="ru-RU" sz="2000" b="1" i="1" spc="-1" dirty="0">
              <a:solidFill>
                <a:srgbClr val="000000"/>
              </a:solidFill>
              <a:latin typeface="Century Schoolbook"/>
            </a:endParaRPr>
          </a:p>
          <a:p>
            <a:pPr algn="ctr">
              <a:lnSpc>
                <a:spcPct val="100000"/>
              </a:lnSpc>
            </a:pPr>
            <a:endParaRPr lang="ru-RU" sz="2000" b="0" i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69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сайт вк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417" y="124480"/>
            <a:ext cx="1041095" cy="980947"/>
          </a:xfrm>
          <a:prstGeom prst="rect">
            <a:avLst/>
          </a:prstGeom>
          <a:noFill/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75488" y="304280"/>
            <a:ext cx="6869328" cy="475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err="1">
                <a:solidFill>
                  <a:schemeClr val="tx1"/>
                </a:solidFill>
                <a:latin typeface="Century Gothic" pitchFamily="34" charset="0"/>
              </a:rPr>
              <a:t>Микрозаймы</a:t>
            </a:r>
            <a:r>
              <a:rPr lang="ru-RU" sz="1350" b="1" dirty="0">
                <a:solidFill>
                  <a:schemeClr val="tx1"/>
                </a:solidFill>
                <a:latin typeface="Century Gothic" pitchFamily="34" charset="0"/>
              </a:rPr>
              <a:t> на развитие бизнеса </a:t>
            </a:r>
          </a:p>
          <a:p>
            <a:pPr algn="ctr"/>
            <a:r>
              <a:rPr lang="ru-RU" sz="1350" b="1" dirty="0">
                <a:solidFill>
                  <a:schemeClr val="tx1"/>
                </a:solidFill>
                <a:latin typeface="Century Gothic" pitchFamily="34" charset="0"/>
              </a:rPr>
              <a:t>для юридических лиц и индивидуальных предпринимателей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390013"/>
              </p:ext>
            </p:extLst>
          </p:nvPr>
        </p:nvGraphicFramePr>
        <p:xfrm>
          <a:off x="468092" y="1177930"/>
          <a:ext cx="8200420" cy="3787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1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610">
                  <a:extLst>
                    <a:ext uri="{9D8B030D-6E8A-4147-A177-3AD203B41FA5}">
                      <a16:colId xmlns:a16="http://schemas.microsoft.com/office/drawing/2014/main" val="2842099503"/>
                    </a:ext>
                  </a:extLst>
                </a:gridCol>
                <a:gridCol w="11198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7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74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44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93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наименование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Социальный</a:t>
                      </a: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Специальный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Стандартный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Оздоровительно-туристский</a:t>
                      </a: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 err="1">
                          <a:effectLst/>
                          <a:latin typeface="Century" panose="02040604050505020304" pitchFamily="18" charset="0"/>
                        </a:rPr>
                        <a:t>Инновационно</a:t>
                      </a: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-</a:t>
                      </a: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производственный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Молодежный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Приоритет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Гуманитарный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сумма займа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до 1 000 000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рублей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до 500 000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рублей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до 3 000 000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рублей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до 4 000 000 рублей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до 5 000 000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рублей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до </a:t>
                      </a:r>
                      <a:br>
                        <a:rPr lang="ru-RU" sz="1100" dirty="0">
                          <a:effectLst/>
                          <a:latin typeface="Century" panose="020406040505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2 000 000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рублей</a:t>
                      </a:r>
                      <a:endParaRPr lang="ru-RU" sz="14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от 1 250 000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до 5 000 000 рублей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до 700 000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рублей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срок займа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до 24 месяцев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до 30 месяцев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до 36 месяцев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до 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месяцев</a:t>
                      </a:r>
                      <a:endParaRPr lang="ru-RU" sz="14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до 60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месяцев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до 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 месяцев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66">
                <a:tc gridSpan="10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ПРОЦЕНТНАЯ СТАВКА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3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>
                          <a:effectLst/>
                          <a:latin typeface="Century" panose="020406040505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800" dirty="0">
                          <a:effectLst/>
                          <a:latin typeface="Century" panose="02040604050505020304" pitchFamily="18" charset="0"/>
                        </a:rPr>
                        <a:t>В размере ½ ключевой ставки Банка России, установленной на дату заключения договора займа (годовых)</a:t>
                      </a:r>
                      <a:endParaRPr lang="ru-RU" sz="8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3%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  <a:ea typeface="Calibri"/>
                          <a:cs typeface="Times New Roman"/>
                        </a:rPr>
                        <a:t>7%</a:t>
                      </a:r>
                    </a:p>
                  </a:txBody>
                  <a:tcPr marL="20713" marR="20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5%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4,5%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3%   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100" dirty="0">
                          <a:effectLst/>
                          <a:latin typeface="Century" panose="02040604050505020304" pitchFamily="18" charset="0"/>
                        </a:rPr>
                        <a:t>0,5%</a:t>
                      </a:r>
                      <a:endParaRPr lang="ru-RU" sz="1100" dirty="0"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20713" marR="2071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71C55314-3CDE-4D69-BF9E-5875E6324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75568"/>
              </p:ext>
            </p:extLst>
          </p:nvPr>
        </p:nvGraphicFramePr>
        <p:xfrm>
          <a:off x="468092" y="5180757"/>
          <a:ext cx="6342435" cy="1463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145">
                  <a:extLst>
                    <a:ext uri="{9D8B030D-6E8A-4147-A177-3AD203B41FA5}">
                      <a16:colId xmlns:a16="http://schemas.microsoft.com/office/drawing/2014/main" val="3079950863"/>
                    </a:ext>
                  </a:extLst>
                </a:gridCol>
                <a:gridCol w="2114145">
                  <a:extLst>
                    <a:ext uri="{9D8B030D-6E8A-4147-A177-3AD203B41FA5}">
                      <a16:colId xmlns:a16="http://schemas.microsoft.com/office/drawing/2014/main" val="3332329385"/>
                    </a:ext>
                  </a:extLst>
                </a:gridCol>
                <a:gridCol w="2114145">
                  <a:extLst>
                    <a:ext uri="{9D8B030D-6E8A-4147-A177-3AD203B41FA5}">
                      <a16:colId xmlns:a16="http://schemas.microsoft.com/office/drawing/2014/main" val="1949338892"/>
                    </a:ext>
                  </a:extLst>
                </a:gridCol>
              </a:tblGrid>
              <a:tr h="4870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МО Кош -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Агачский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 район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Количество займов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Сумма займов, тыс. руб.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312224"/>
                  </a:ext>
                </a:extLst>
              </a:tr>
              <a:tr h="4899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" panose="02040604050505020304" pitchFamily="18" charset="0"/>
                        </a:rPr>
                        <a:t>2022</a:t>
                      </a:r>
                      <a:r>
                        <a:rPr lang="ru-RU" sz="1200" dirty="0">
                          <a:latin typeface="Century" panose="02040604050505020304" pitchFamily="18" charset="0"/>
                        </a:rPr>
                        <a:t> год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" panose="02040604050505020304" pitchFamily="18" charset="0"/>
                        </a:rPr>
                        <a:t>15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" panose="02040604050505020304" pitchFamily="18" charset="0"/>
                        </a:rPr>
                        <a:t>30</a:t>
                      </a:r>
                      <a:r>
                        <a:rPr lang="ru-RU" sz="1200" baseline="0" dirty="0">
                          <a:latin typeface="Century" panose="02040604050505020304" pitchFamily="18" charset="0"/>
                        </a:rPr>
                        <a:t> 870,0</a:t>
                      </a:r>
                      <a:endParaRPr lang="ru-RU" sz="1200" dirty="0"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680619"/>
                  </a:ext>
                </a:extLst>
              </a:tr>
              <a:tr h="4870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" panose="02040604050505020304" pitchFamily="18" charset="0"/>
                        </a:rPr>
                        <a:t>2023 год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" panose="02040604050505020304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" panose="02040604050505020304" pitchFamily="18" charset="0"/>
                        </a:rPr>
                        <a:t>12 600,0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445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17E0E-E71F-4DB7-B428-FD0F8205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360040"/>
          </a:xfrm>
        </p:spPr>
        <p:txBody>
          <a:bodyPr/>
          <a:lstStyle/>
          <a:p>
            <a:r>
              <a:rPr lang="ru-RU" sz="15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финансирования (кредитные продукты) фонда промышленности Республики Алтай</a:t>
            </a:r>
            <a:endParaRPr lang="ru-RU" sz="15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B699F4-1219-4B69-B76B-D66CA20A353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548680"/>
            <a:ext cx="8229240" cy="57606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CF63213-CCA9-4E9C-BE9A-F58A4419D4BA}"/>
              </a:ext>
            </a:extLst>
          </p:cNvPr>
          <p:cNvGraphicFramePr>
            <a:graphicFrameLocks noGrp="1"/>
          </p:cNvGraphicFramePr>
          <p:nvPr/>
        </p:nvGraphicFramePr>
        <p:xfrm>
          <a:off x="323529" y="404665"/>
          <a:ext cx="8362911" cy="6338381"/>
        </p:xfrm>
        <a:graphic>
          <a:graphicData uri="http://schemas.openxmlformats.org/drawingml/2006/table">
            <a:tbl>
              <a:tblPr firstRow="1" firstCol="1" bandRow="1"/>
              <a:tblGrid>
                <a:gridCol w="1512167">
                  <a:extLst>
                    <a:ext uri="{9D8B030D-6E8A-4147-A177-3AD203B41FA5}">
                      <a16:colId xmlns:a16="http://schemas.microsoft.com/office/drawing/2014/main" val="388541626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00579071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947591164"/>
                    </a:ext>
                  </a:extLst>
                </a:gridCol>
                <a:gridCol w="868916">
                  <a:extLst>
                    <a:ext uri="{9D8B030D-6E8A-4147-A177-3AD203B41FA5}">
                      <a16:colId xmlns:a16="http://schemas.microsoft.com/office/drawing/2014/main" val="3176915664"/>
                    </a:ext>
                  </a:extLst>
                </a:gridCol>
                <a:gridCol w="4325644">
                  <a:extLst>
                    <a:ext uri="{9D8B030D-6E8A-4147-A177-3AD203B41FA5}">
                      <a16:colId xmlns:a16="http://schemas.microsoft.com/office/drawing/2014/main" val="2866819687"/>
                    </a:ext>
                  </a:extLst>
                </a:gridCol>
              </a:tblGrid>
              <a:tr h="4064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Сумма займа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Срок займа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Процентная ставка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18926"/>
                  </a:ext>
                </a:extLst>
              </a:tr>
              <a:tr h="13188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Приоритет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от 5 до 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до 7 лет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3,5%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- модернизация производства;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- приобретение, строительство, реконструкция и производственных зданий и сооружений, приобретение земельных участков;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- оплата первоначального взноса по договору лизинга;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- приобретение сырья, материалов, расходных материалов;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- повышение производительности труда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297453"/>
                  </a:ext>
                </a:extLst>
              </a:tr>
              <a:tr h="4064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Промышленный парк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до 8 лет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2,5%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создание индустриальных (промышленных) парков, промышленных технопарков, промышленных площадок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106970"/>
                  </a:ext>
                </a:extLst>
              </a:tr>
              <a:tr h="76052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Заём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от 5 млн. рублей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до 7 лет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2%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приобретение технологического оборудования, помещений, зданий и сооружений, в том числе строительство и реконструкция, земельных участков,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используемых в производственных целях, пополнения оборотных средств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426968"/>
                  </a:ext>
                </a:extLst>
              </a:tr>
              <a:tr h="5925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Проект развития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от 5 млн. рублей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до 7 лет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2%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Приобретение технологического перевооружения и модернизации производства российского и (или) промышленного оборудования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85" marR="1968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771491"/>
                  </a:ext>
                </a:extLst>
              </a:tr>
              <a:tr h="57835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Комплектующие изделия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до 3 млн. рублей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до 5 лет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3-5%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приобретение в собственность для технологического перевооружения и модернизации производства российского и (или) импортного промышленного оборудования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015061"/>
                  </a:ext>
                </a:extLst>
              </a:tr>
              <a:tr h="57835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Производительность труда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до 5 млн. рублей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до 5 лет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4%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приобретение в собственность для технологического перевооружения и модернизации производства российского и (или) промышленного оборудования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807335"/>
                  </a:ext>
                </a:extLst>
              </a:tr>
              <a:tr h="76052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Проекты лесной промышленности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до 3 млн. рублей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до 7 лет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2%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приобретение в собственность технологического перевооружения и модернизации производства российского и (или) промышленного оборудования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отраслях лесной промышленности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333321"/>
                  </a:ext>
                </a:extLst>
              </a:tr>
              <a:tr h="8129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Совместное финансирование с фондом развития промышленности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от 20 до 200 млн. рублей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до 5 лет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3-5%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развития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Комплектующие изделия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Производительность труда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и «</a:t>
                      </a:r>
                      <a:r>
                        <a:rPr lang="ru-RU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лесной промышленности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 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" marR="6409" marT="310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79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067971"/>
      </p:ext>
    </p:extLst>
  </p:cSld>
  <p:clrMapOvr>
    <a:masterClrMapping/>
  </p:clrMapOvr>
</p:sld>
</file>

<file path=ppt/theme/theme1.xml><?xml version="1.0" encoding="utf-8"?>
<a:theme xmlns:a="http://schemas.openxmlformats.org/drawingml/2006/main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3144</TotalTime>
  <Words>1154</Words>
  <Application>Microsoft Office PowerPoint</Application>
  <PresentationFormat>Экран (4:3)</PresentationFormat>
  <Paragraphs>265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Microsoft YaHei</vt:lpstr>
      <vt:lpstr>Arial</vt:lpstr>
      <vt:lpstr>Calibri</vt:lpstr>
      <vt:lpstr>Century</vt:lpstr>
      <vt:lpstr>Century Gothic</vt:lpstr>
      <vt:lpstr>Century Schoolbook</vt:lpstr>
      <vt:lpstr>DejaVu Sans</vt:lpstr>
      <vt:lpstr>Symbol</vt:lpstr>
      <vt:lpstr>Times New Roman</vt:lpstr>
      <vt:lpstr>Wingdings</vt:lpstr>
      <vt:lpstr>Эркер</vt:lpstr>
      <vt:lpstr>Эркер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Финансовая поддержка субъектов МСП (2024 год – 65,52 млн рублей)</vt:lpstr>
      <vt:lpstr>Презентация PowerPoint</vt:lpstr>
      <vt:lpstr>Презентация PowerPoint</vt:lpstr>
      <vt:lpstr>Презентация PowerPoint</vt:lpstr>
      <vt:lpstr>Программы финансирования (кредитные продукты) фонда промышленности Республики Алтай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Минэкономразвития РА</dc:creator>
  <dc:description/>
  <cp:lastModifiedBy>Минэкономразвития РА</cp:lastModifiedBy>
  <cp:revision>301</cp:revision>
  <cp:lastPrinted>2024-01-24T03:06:17Z</cp:lastPrinted>
  <dcterms:created xsi:type="dcterms:W3CDTF">2020-04-01T07:51:49Z</dcterms:created>
  <dcterms:modified xsi:type="dcterms:W3CDTF">2024-01-24T06:37:53Z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16</vt:i4>
  </property>
</Properties>
</file>