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86" r:id="rId3"/>
    <p:sldId id="287" r:id="rId4"/>
    <p:sldId id="289" r:id="rId5"/>
    <p:sldId id="259" r:id="rId6"/>
    <p:sldId id="288" r:id="rId7"/>
    <p:sldId id="264" r:id="rId8"/>
    <p:sldId id="268" r:id="rId9"/>
    <p:sldId id="273" r:id="rId10"/>
  </p:sldIdLst>
  <p:sldSz cx="18288000" cy="10287000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CF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050"/>
    <p:restoredTop sz="95064" autoAdjust="0"/>
  </p:normalViewPr>
  <p:slideViewPr>
    <p:cSldViewPr>
      <p:cViewPr varScale="1">
        <p:scale>
          <a:sx n="69" d="100"/>
          <a:sy n="69" d="100"/>
        </p:scale>
        <p:origin x="120" y="22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40933"/>
          </a:xfrm>
          <a:prstGeom prst="rect">
            <a:avLst/>
          </a:prstGeom>
        </p:spPr>
        <p:txBody>
          <a:bodyPr vert="horz" lIns="53511" tIns="26755" rIns="53511" bIns="26755" rtlCol="0"/>
          <a:lstStyle>
            <a:lvl1pPr algn="l">
              <a:defRPr sz="7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510" y="0"/>
            <a:ext cx="4301543" cy="340933"/>
          </a:xfrm>
          <a:prstGeom prst="rect">
            <a:avLst/>
          </a:prstGeom>
        </p:spPr>
        <p:txBody>
          <a:bodyPr vert="horz" lIns="53511" tIns="26755" rIns="53511" bIns="26755" rtlCol="0"/>
          <a:lstStyle>
            <a:lvl1pPr algn="r">
              <a:defRPr sz="700"/>
            </a:lvl1pPr>
          </a:lstStyle>
          <a:p>
            <a:fld id="{55099B2A-A652-4F1F-A385-8BE652CECB33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511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53511" tIns="26755" rIns="53511" bIns="2675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4" y="3271906"/>
            <a:ext cx="7941310" cy="2676060"/>
          </a:xfrm>
          <a:prstGeom prst="rect">
            <a:avLst/>
          </a:prstGeom>
        </p:spPr>
        <p:txBody>
          <a:bodyPr vert="horz" lIns="53511" tIns="26755" rIns="53511" bIns="26755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743"/>
            <a:ext cx="4301543" cy="340932"/>
          </a:xfrm>
          <a:prstGeom prst="rect">
            <a:avLst/>
          </a:prstGeom>
        </p:spPr>
        <p:txBody>
          <a:bodyPr vert="horz" lIns="53511" tIns="26755" rIns="53511" bIns="26755" rtlCol="0" anchor="b"/>
          <a:lstStyle>
            <a:lvl1pPr algn="l">
              <a:defRPr sz="7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510" y="6456743"/>
            <a:ext cx="4301543" cy="340932"/>
          </a:xfrm>
          <a:prstGeom prst="rect">
            <a:avLst/>
          </a:prstGeom>
        </p:spPr>
        <p:txBody>
          <a:bodyPr vert="horz" lIns="53511" tIns="26755" rIns="53511" bIns="26755" rtlCol="0" anchor="b"/>
          <a:lstStyle>
            <a:lvl1pPr algn="r">
              <a:defRPr sz="700"/>
            </a:lvl1pPr>
          </a:lstStyle>
          <a:p>
            <a:fld id="{5AD5DA79-C29B-4BAA-9647-3A38D19F08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257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D5DA79-C29B-4BAA-9647-3A38D19F08A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34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ABE3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137341" y="5898189"/>
            <a:ext cx="14011275" cy="2828925"/>
          </a:xfrm>
          <a:custGeom>
            <a:avLst/>
            <a:gdLst/>
            <a:ahLst/>
            <a:cxnLst/>
            <a:rect l="l" t="t" r="r" b="b"/>
            <a:pathLst>
              <a:path w="14011275" h="2828925">
                <a:moveTo>
                  <a:pt x="14011274" y="2828917"/>
                </a:moveTo>
                <a:lnTo>
                  <a:pt x="0" y="2828917"/>
                </a:lnTo>
                <a:lnTo>
                  <a:pt x="0" y="0"/>
                </a:lnTo>
                <a:lnTo>
                  <a:pt x="14011274" y="0"/>
                </a:lnTo>
                <a:lnTo>
                  <a:pt x="14011274" y="2828917"/>
                </a:lnTo>
                <a:close/>
              </a:path>
            </a:pathLst>
          </a:custGeom>
          <a:solidFill>
            <a:srgbClr val="F6DA7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4163" y="1754817"/>
            <a:ext cx="6984070" cy="69723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21045" y="6252344"/>
            <a:ext cx="17245909" cy="19837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400" b="1" i="0">
                <a:solidFill>
                  <a:srgbClr val="2A292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521045" y="6252344"/>
            <a:ext cx="17245909" cy="19837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400" b="1" i="0">
                <a:solidFill>
                  <a:srgbClr val="2A292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2A2929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51735" y="3426054"/>
            <a:ext cx="8336264" cy="6860945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642767" y="9233370"/>
            <a:ext cx="2862580" cy="742315"/>
          </a:xfrm>
          <a:custGeom>
            <a:avLst/>
            <a:gdLst/>
            <a:ahLst/>
            <a:cxnLst/>
            <a:rect l="l" t="t" r="r" b="b"/>
            <a:pathLst>
              <a:path w="2862579" h="742315">
                <a:moveTo>
                  <a:pt x="2491614" y="741912"/>
                </a:moveTo>
                <a:lnTo>
                  <a:pt x="355140" y="741912"/>
                </a:lnTo>
                <a:lnTo>
                  <a:pt x="355140" y="739300"/>
                </a:lnTo>
                <a:lnTo>
                  <a:pt x="307010" y="734198"/>
                </a:lnTo>
                <a:lnTo>
                  <a:pt x="260830" y="723082"/>
                </a:lnTo>
                <a:lnTo>
                  <a:pt x="217025" y="706360"/>
                </a:lnTo>
                <a:lnTo>
                  <a:pt x="176022" y="684440"/>
                </a:lnTo>
                <a:lnTo>
                  <a:pt x="138247" y="657731"/>
                </a:lnTo>
                <a:lnTo>
                  <a:pt x="104126" y="626642"/>
                </a:lnTo>
                <a:lnTo>
                  <a:pt x="74085" y="591579"/>
                </a:lnTo>
                <a:lnTo>
                  <a:pt x="48551" y="552951"/>
                </a:lnTo>
                <a:lnTo>
                  <a:pt x="27949" y="511167"/>
                </a:lnTo>
                <a:lnTo>
                  <a:pt x="12706" y="466634"/>
                </a:lnTo>
                <a:lnTo>
                  <a:pt x="3247" y="419761"/>
                </a:lnTo>
                <a:lnTo>
                  <a:pt x="0" y="370956"/>
                </a:lnTo>
                <a:lnTo>
                  <a:pt x="3197" y="322151"/>
                </a:lnTo>
                <a:lnTo>
                  <a:pt x="12524" y="275278"/>
                </a:lnTo>
                <a:lnTo>
                  <a:pt x="27582" y="230745"/>
                </a:lnTo>
                <a:lnTo>
                  <a:pt x="47971" y="188961"/>
                </a:lnTo>
                <a:lnTo>
                  <a:pt x="73292" y="150333"/>
                </a:lnTo>
                <a:lnTo>
                  <a:pt x="103147" y="115270"/>
                </a:lnTo>
                <a:lnTo>
                  <a:pt x="137137" y="84180"/>
                </a:lnTo>
                <a:lnTo>
                  <a:pt x="174862" y="57472"/>
                </a:lnTo>
                <a:lnTo>
                  <a:pt x="215924" y="35552"/>
                </a:lnTo>
                <a:lnTo>
                  <a:pt x="259923" y="18830"/>
                </a:lnTo>
                <a:lnTo>
                  <a:pt x="306462" y="7714"/>
                </a:lnTo>
                <a:lnTo>
                  <a:pt x="355140" y="2612"/>
                </a:lnTo>
                <a:lnTo>
                  <a:pt x="355140" y="0"/>
                </a:lnTo>
                <a:lnTo>
                  <a:pt x="2491614" y="0"/>
                </a:lnTo>
                <a:lnTo>
                  <a:pt x="2538423" y="2908"/>
                </a:lnTo>
                <a:lnTo>
                  <a:pt x="2583414" y="11395"/>
                </a:lnTo>
                <a:lnTo>
                  <a:pt x="2626250" y="25105"/>
                </a:lnTo>
                <a:lnTo>
                  <a:pt x="2666598" y="43681"/>
                </a:lnTo>
                <a:lnTo>
                  <a:pt x="2704122" y="66765"/>
                </a:lnTo>
                <a:lnTo>
                  <a:pt x="2738486" y="94002"/>
                </a:lnTo>
                <a:lnTo>
                  <a:pt x="2769356" y="125034"/>
                </a:lnTo>
                <a:lnTo>
                  <a:pt x="2796397" y="159505"/>
                </a:lnTo>
                <a:lnTo>
                  <a:pt x="2819272" y="197058"/>
                </a:lnTo>
                <a:lnTo>
                  <a:pt x="2837648" y="237336"/>
                </a:lnTo>
                <a:lnTo>
                  <a:pt x="2851188" y="279983"/>
                </a:lnTo>
                <a:lnTo>
                  <a:pt x="2859558" y="324642"/>
                </a:lnTo>
                <a:lnTo>
                  <a:pt x="2862423" y="370956"/>
                </a:lnTo>
                <a:lnTo>
                  <a:pt x="2859516" y="417270"/>
                </a:lnTo>
                <a:lnTo>
                  <a:pt x="2851031" y="461929"/>
                </a:lnTo>
                <a:lnTo>
                  <a:pt x="2837327" y="504576"/>
                </a:lnTo>
                <a:lnTo>
                  <a:pt x="2818759" y="544854"/>
                </a:lnTo>
                <a:lnTo>
                  <a:pt x="2795684" y="582407"/>
                </a:lnTo>
                <a:lnTo>
                  <a:pt x="2768458" y="616878"/>
                </a:lnTo>
                <a:lnTo>
                  <a:pt x="2737438" y="647910"/>
                </a:lnTo>
                <a:lnTo>
                  <a:pt x="2702981" y="675147"/>
                </a:lnTo>
                <a:lnTo>
                  <a:pt x="2665443" y="698231"/>
                </a:lnTo>
                <a:lnTo>
                  <a:pt x="2625181" y="716807"/>
                </a:lnTo>
                <a:lnTo>
                  <a:pt x="2582551" y="730516"/>
                </a:lnTo>
                <a:lnTo>
                  <a:pt x="2537910" y="739004"/>
                </a:lnTo>
                <a:lnTo>
                  <a:pt x="2491614" y="741912"/>
                </a:lnTo>
                <a:close/>
              </a:path>
            </a:pathLst>
          </a:custGeom>
          <a:solidFill>
            <a:srgbClr val="2E94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BFAB176-7937-9FAA-96A2-C238477E2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9566910"/>
            <a:ext cx="4206240" cy="276999"/>
          </a:xfrm>
        </p:spPr>
        <p:txBody>
          <a:bodyPr/>
          <a:lstStyle/>
          <a:p>
            <a:fld id="{86A4097E-07AE-834C-8582-673A3B86045F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F13045A-24A4-455F-1009-837BFE109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20" y="9566910"/>
            <a:ext cx="5852160" cy="276999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BA7C4D6-C1AE-C123-99CC-C4D15AE82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167361" y="9566910"/>
            <a:ext cx="4206240" cy="276999"/>
          </a:xfrm>
        </p:spPr>
        <p:txBody>
          <a:bodyPr/>
          <a:lstStyle/>
          <a:p>
            <a:fld id="{3DE757FB-773D-824C-9575-7F963FA04D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376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26828" y="513425"/>
            <a:ext cx="15634342" cy="27120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55831" y="3042453"/>
            <a:ext cx="17576336" cy="4569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2A2929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5.png"/><Relationship Id="rId3" Type="http://schemas.openxmlformats.org/officeDocument/2006/relationships/image" Target="../media/image15.jpg"/><Relationship Id="rId7" Type="http://schemas.openxmlformats.org/officeDocument/2006/relationships/image" Target="../media/image19.svg"/><Relationship Id="rId12" Type="http://schemas.openxmlformats.org/officeDocument/2006/relationships/image" Target="../media/image2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21.jfif"/><Relationship Id="rId5" Type="http://schemas.openxmlformats.org/officeDocument/2006/relationships/image" Target="../media/image17.png"/><Relationship Id="rId15" Type="http://schemas.openxmlformats.org/officeDocument/2006/relationships/image" Target="../media/image24.jpeg"/><Relationship Id="rId10" Type="http://schemas.microsoft.com/office/2007/relationships/hdphoto" Target="../media/hdphoto1.wdp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74959" y="9435475"/>
            <a:ext cx="2563495" cy="3661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23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202</a:t>
            </a:r>
            <a:r>
              <a:rPr lang="ru-RU" sz="23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3</a:t>
            </a:r>
            <a:r>
              <a:rPr sz="23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3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г.</a:t>
            </a:r>
            <a:endParaRPr sz="2300" dirty="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22607" y="800100"/>
            <a:ext cx="15201265" cy="471007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ts val="9270"/>
              </a:lnSpc>
              <a:spcBef>
                <a:spcPts val="114"/>
              </a:spcBef>
            </a:pPr>
            <a:r>
              <a:rPr sz="6600" spc="-150" dirty="0" err="1">
                <a:latin typeface="Arial Black" panose="020B0A04020102020204" pitchFamily="34" charset="0"/>
                <a:cs typeface="Arial"/>
              </a:rPr>
              <a:t>Государственная</a:t>
            </a:r>
            <a:r>
              <a:rPr lang="ru-RU" sz="6600" dirty="0">
                <a:latin typeface="Arial Black" panose="020B0A04020102020204" pitchFamily="34" charset="0"/>
                <a:cs typeface="Arial"/>
              </a:rPr>
              <a:t> </a:t>
            </a:r>
            <a:r>
              <a:rPr sz="6600" spc="-145" dirty="0" err="1">
                <a:latin typeface="Arial Black" panose="020B0A04020102020204" pitchFamily="34" charset="0"/>
                <a:cs typeface="Arial"/>
              </a:rPr>
              <a:t>поддержка</a:t>
            </a:r>
            <a:r>
              <a:rPr sz="6600" spc="-360" dirty="0">
                <a:latin typeface="Arial Black" panose="020B0A04020102020204" pitchFamily="34" charset="0"/>
                <a:cs typeface="Arial"/>
              </a:rPr>
              <a:t> </a:t>
            </a:r>
            <a:r>
              <a:rPr sz="6600" spc="-140" dirty="0">
                <a:latin typeface="Arial Black" panose="020B0A04020102020204" pitchFamily="34" charset="0"/>
                <a:cs typeface="Arial"/>
              </a:rPr>
              <a:t>проектов</a:t>
            </a:r>
            <a:r>
              <a:rPr sz="6600" spc="-355" dirty="0">
                <a:latin typeface="Arial Black" panose="020B0A04020102020204" pitchFamily="34" charset="0"/>
                <a:cs typeface="Arial"/>
              </a:rPr>
              <a:t> </a:t>
            </a:r>
            <a:r>
              <a:rPr sz="6600" spc="5" dirty="0">
                <a:latin typeface="Arial Black" panose="020B0A04020102020204" pitchFamily="34" charset="0"/>
                <a:cs typeface="Arial"/>
              </a:rPr>
              <a:t>в</a:t>
            </a:r>
            <a:r>
              <a:rPr sz="6600" spc="-360" dirty="0">
                <a:latin typeface="Arial Black" panose="020B0A04020102020204" pitchFamily="34" charset="0"/>
                <a:cs typeface="Arial"/>
              </a:rPr>
              <a:t> </a:t>
            </a:r>
            <a:r>
              <a:rPr sz="6600" spc="-130" dirty="0">
                <a:latin typeface="Arial Black" panose="020B0A04020102020204" pitchFamily="34" charset="0"/>
                <a:cs typeface="Arial"/>
              </a:rPr>
              <a:t>сфере </a:t>
            </a:r>
            <a:r>
              <a:rPr sz="6600" spc="-2330" dirty="0">
                <a:latin typeface="Arial Black" panose="020B0A04020102020204" pitchFamily="34" charset="0"/>
                <a:cs typeface="Arial"/>
              </a:rPr>
              <a:t> </a:t>
            </a:r>
            <a:r>
              <a:rPr sz="6600" spc="-140" dirty="0" err="1">
                <a:latin typeface="Arial Black" panose="020B0A04020102020204" pitchFamily="34" charset="0"/>
                <a:cs typeface="Arial"/>
              </a:rPr>
              <a:t>туризма</a:t>
            </a:r>
            <a:r>
              <a:rPr sz="6600" spc="-140" dirty="0">
                <a:latin typeface="Arial Black" panose="020B0A04020102020204" pitchFamily="34" charset="0"/>
                <a:cs typeface="Arial"/>
              </a:rPr>
              <a:t> </a:t>
            </a:r>
            <a:r>
              <a:rPr lang="ru-RU" sz="6600" spc="-140" dirty="0">
                <a:latin typeface="Arial Black" panose="020B0A04020102020204" pitchFamily="34" charset="0"/>
                <a:cs typeface="Arial"/>
              </a:rPr>
              <a:t/>
            </a:r>
            <a:br>
              <a:rPr lang="ru-RU" sz="6600" spc="-140" dirty="0">
                <a:latin typeface="Arial Black" panose="020B0A04020102020204" pitchFamily="34" charset="0"/>
                <a:cs typeface="Arial"/>
              </a:rPr>
            </a:br>
            <a:r>
              <a:rPr sz="6600" spc="-80" dirty="0" err="1">
                <a:latin typeface="Arial Black" panose="020B0A04020102020204" pitchFamily="34" charset="0"/>
                <a:cs typeface="Arial"/>
              </a:rPr>
              <a:t>на</a:t>
            </a:r>
            <a:r>
              <a:rPr sz="6600" spc="-80" dirty="0">
                <a:latin typeface="Arial Black" panose="020B0A04020102020204" pitchFamily="34" charset="0"/>
                <a:cs typeface="Arial"/>
              </a:rPr>
              <a:t> </a:t>
            </a:r>
            <a:r>
              <a:rPr sz="6600" spc="-145" dirty="0" err="1">
                <a:latin typeface="Arial Black" panose="020B0A04020102020204" pitchFamily="34" charset="0"/>
                <a:cs typeface="Arial"/>
              </a:rPr>
              <a:t>территории</a:t>
            </a:r>
            <a:r>
              <a:rPr sz="6600" spc="-145" dirty="0">
                <a:latin typeface="Arial Black" panose="020B0A04020102020204" pitchFamily="34" charset="0"/>
                <a:cs typeface="Arial"/>
              </a:rPr>
              <a:t> </a:t>
            </a:r>
            <a:r>
              <a:rPr sz="6600" spc="-140" dirty="0">
                <a:latin typeface="Arial Black" panose="020B0A04020102020204" pitchFamily="34" charset="0"/>
                <a:cs typeface="Arial"/>
              </a:rPr>
              <a:t> </a:t>
            </a:r>
            <a:r>
              <a:rPr lang="ru-RU" sz="6600" spc="-140" dirty="0">
                <a:latin typeface="Arial Black" panose="020B0A04020102020204" pitchFamily="34" charset="0"/>
                <a:cs typeface="Arial"/>
              </a:rPr>
              <a:t/>
            </a:r>
            <a:br>
              <a:rPr lang="ru-RU" sz="6600" spc="-140" dirty="0">
                <a:latin typeface="Arial Black" panose="020B0A04020102020204" pitchFamily="34" charset="0"/>
                <a:cs typeface="Arial"/>
              </a:rPr>
            </a:br>
            <a:r>
              <a:rPr sz="6600" spc="-145" dirty="0" err="1">
                <a:latin typeface="Arial Black" panose="020B0A04020102020204" pitchFamily="34" charset="0"/>
                <a:cs typeface="Arial"/>
              </a:rPr>
              <a:t>Республики</a:t>
            </a:r>
            <a:r>
              <a:rPr sz="6600" spc="-345" dirty="0">
                <a:latin typeface="Arial Black" panose="020B0A04020102020204" pitchFamily="34" charset="0"/>
                <a:cs typeface="Arial"/>
              </a:rPr>
              <a:t> </a:t>
            </a:r>
            <a:r>
              <a:rPr sz="6600" spc="-130" dirty="0">
                <a:latin typeface="Arial Black" panose="020B0A04020102020204" pitchFamily="34" charset="0"/>
                <a:cs typeface="Arial"/>
              </a:rPr>
              <a:t>Алтай</a:t>
            </a:r>
            <a:endParaRPr sz="6600" dirty="0">
              <a:latin typeface="Arial Black" panose="020B0A04020102020204" pitchFamily="34" charset="0"/>
              <a:cs typeface="Arial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6435DE-EBA8-49A5-8AE3-27A2F2B86D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47027" t="18253" r="11230" b="39412"/>
          <a:stretch/>
        </p:blipFill>
        <p:spPr>
          <a:xfrm>
            <a:off x="3332143" y="8044081"/>
            <a:ext cx="2410018" cy="129176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953C307-845B-F8F0-7468-5EE7B95E2394}"/>
              </a:ext>
            </a:extLst>
          </p:cNvPr>
          <p:cNvSpPr/>
          <p:nvPr/>
        </p:nvSpPr>
        <p:spPr>
          <a:xfrm>
            <a:off x="1593060" y="9199487"/>
            <a:ext cx="3855446" cy="96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E4B06A-3C96-5E00-80C4-D3A23787C6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08" y="8150708"/>
            <a:ext cx="2136292" cy="213629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9ED80D-466D-2ABD-98F3-29255D800C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</a:blip>
          <a:srcRect l="73293" t="29464" r="17859" b="14074"/>
          <a:stretch/>
        </p:blipFill>
        <p:spPr>
          <a:xfrm>
            <a:off x="1" y="-26207"/>
            <a:ext cx="1165907" cy="1042750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939A364-60C3-4C05-8397-55254049F08B}"/>
              </a:ext>
            </a:extLst>
          </p:cNvPr>
          <p:cNvSpPr/>
          <p:nvPr/>
        </p:nvSpPr>
        <p:spPr>
          <a:xfrm>
            <a:off x="3267967" y="9237444"/>
            <a:ext cx="3661554" cy="102761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МИНИСТЕРСТВО ТУРИЗМА  РЕСПУБЛИКИ АЛТАЙ</a:t>
            </a:r>
          </a:p>
        </p:txBody>
      </p:sp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13671" y="8585559"/>
            <a:ext cx="1501593" cy="150056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B8A0D1A-417B-E6EA-234C-C4454F070F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5" b="28276"/>
          <a:stretch/>
        </p:blipFill>
        <p:spPr>
          <a:xfrm>
            <a:off x="1158779" y="8483248"/>
            <a:ext cx="5403364" cy="168801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171FBD3-FCA4-6E4E-AE32-7BB8E68678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l="74502" t="29464" r="17859" b="14074"/>
          <a:stretch/>
        </p:blipFill>
        <p:spPr>
          <a:xfrm>
            <a:off x="-22907" y="-26207"/>
            <a:ext cx="1165907" cy="10339413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7664BA2-2C21-5AA1-DDB7-A91DB0374D29}"/>
              </a:ext>
            </a:extLst>
          </p:cNvPr>
          <p:cNvSpPr txBox="1">
            <a:spLocks/>
          </p:cNvSpPr>
          <p:nvPr/>
        </p:nvSpPr>
        <p:spPr>
          <a:xfrm>
            <a:off x="809624" y="621507"/>
            <a:ext cx="18056873" cy="54014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3900" dirty="0">
                <a:solidFill>
                  <a:prstClr val="black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2. </a:t>
            </a:r>
            <a:r>
              <a:rPr lang="ru-RU" sz="3900" dirty="0">
                <a:latin typeface="Arial Black" panose="020B0604020202020204" pitchFamily="34" charset="0"/>
                <a:cs typeface="Arial Black" panose="020B0604020202020204" pitchFamily="34" charset="0"/>
              </a:rPr>
              <a:t>ТУРИСТИЧЕСКИЕ ПОКАЗАТЕЛИ РЕСПУБЛИКИ АЛТАЙ</a:t>
            </a:r>
            <a:r>
              <a:rPr lang="en-US" sz="3900" dirty="0"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endParaRPr lang="ru-RU" sz="3900" dirty="0">
              <a:solidFill>
                <a:prstClr val="black"/>
              </a:solidFill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184E9A5-3728-7FA5-DA3C-53CF7E07AA9D}"/>
              </a:ext>
            </a:extLst>
          </p:cNvPr>
          <p:cNvSpPr/>
          <p:nvPr/>
        </p:nvSpPr>
        <p:spPr>
          <a:xfrm rot="5400000">
            <a:off x="5372099" y="4207116"/>
            <a:ext cx="1194413" cy="756000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371600">
              <a:lnSpc>
                <a:spcPct val="90000"/>
              </a:lnSpc>
              <a:spcBef>
                <a:spcPts val="1500"/>
              </a:spcBef>
              <a:defRPr/>
            </a:pPr>
            <a:endParaRPr lang="ru-RU" kern="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39C528-3342-9BD4-8F27-16F65A86B4D8}"/>
              </a:ext>
            </a:extLst>
          </p:cNvPr>
          <p:cNvSpPr txBox="1"/>
          <p:nvPr/>
        </p:nvSpPr>
        <p:spPr>
          <a:xfrm>
            <a:off x="1285907" y="1852919"/>
            <a:ext cx="4683398" cy="4371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675323" defTabSz="1371600">
              <a:lnSpc>
                <a:spcPct val="115000"/>
              </a:lnSpc>
              <a:spcAft>
                <a:spcPts val="1500"/>
              </a:spcAft>
              <a:defRPr/>
            </a:pPr>
            <a:r>
              <a:rPr lang="ru-RU" sz="2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12 месяцев 2023 года</a:t>
            </a:r>
            <a:endParaRPr lang="ru-RU" sz="2700" kern="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4EE7C2-5EB5-4E2B-4631-27ECEDD9AFFB}"/>
              </a:ext>
            </a:extLst>
          </p:cNvPr>
          <p:cNvSpPr txBox="1"/>
          <p:nvPr/>
        </p:nvSpPr>
        <p:spPr>
          <a:xfrm>
            <a:off x="1708737" y="6178864"/>
            <a:ext cx="853451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kern="0" dirty="0">
                <a:solidFill>
                  <a:prstClr val="black"/>
                </a:solidFill>
                <a:latin typeface="Arial Black" panose="020B0604020202020204" pitchFamily="34" charset="0"/>
                <a:ea typeface="Times New Roman" panose="02020603050405020304" pitchFamily="18" charset="0"/>
                <a:cs typeface="Arial Black" panose="020B0604020202020204" pitchFamily="34" charset="0"/>
              </a:rPr>
              <a:t>429,269 тыс. пассажиров</a:t>
            </a:r>
            <a:endParaRPr lang="ru-RU" sz="60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D4D9AB-4555-D29F-D517-89D823F2D7AD}"/>
              </a:ext>
            </a:extLst>
          </p:cNvPr>
          <p:cNvSpPr txBox="1"/>
          <p:nvPr/>
        </p:nvSpPr>
        <p:spPr>
          <a:xfrm>
            <a:off x="1790068" y="2309567"/>
            <a:ext cx="85984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dirty="0">
                <a:latin typeface="Arial Black" panose="020B0604020202020204" pitchFamily="34" charset="0"/>
                <a:ea typeface="Times New Roman" panose="02020603050405020304" pitchFamily="18" charset="0"/>
                <a:cs typeface="Arial Black" panose="020B0604020202020204" pitchFamily="34" charset="0"/>
              </a:rPr>
              <a:t>2,64 млн. посещений </a:t>
            </a:r>
            <a:endParaRPr lang="ru-RU" sz="60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5153A7-B425-963B-D133-61F049B6F92C}"/>
              </a:ext>
            </a:extLst>
          </p:cNvPr>
          <p:cNvSpPr txBox="1"/>
          <p:nvPr/>
        </p:nvSpPr>
        <p:spPr>
          <a:xfrm>
            <a:off x="5737133" y="4307630"/>
            <a:ext cx="52683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latin typeface="Arial Black" panose="020B0604020202020204" pitchFamily="34" charset="0"/>
                <a:ea typeface="Times New Roman" panose="02020603050405020304" pitchFamily="18" charset="0"/>
                <a:cs typeface="Arial Black" panose="020B0604020202020204" pitchFamily="34" charset="0"/>
              </a:rPr>
              <a:t>5,75%</a:t>
            </a:r>
            <a:endParaRPr lang="ru-RU" sz="44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6161F3-9CA4-3EC7-8196-A764B3FAFB43}"/>
              </a:ext>
            </a:extLst>
          </p:cNvPr>
          <p:cNvSpPr txBox="1"/>
          <p:nvPr/>
        </p:nvSpPr>
        <p:spPr>
          <a:xfrm>
            <a:off x="1708737" y="4454835"/>
            <a:ext cx="4551434" cy="529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500"/>
              </a:spcAft>
            </a:pPr>
            <a:r>
              <a:rPr lang="ru-RU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Больше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ru-RU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чем в 2022 г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ru-RU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на</a:t>
            </a:r>
            <a:endParaRPr lang="ru-RU" sz="2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0742A9-D74F-8F6D-90D1-048953726998}"/>
              </a:ext>
            </a:extLst>
          </p:cNvPr>
          <p:cNvSpPr txBox="1"/>
          <p:nvPr/>
        </p:nvSpPr>
        <p:spPr>
          <a:xfrm>
            <a:off x="1757411" y="5735013"/>
            <a:ext cx="7982345" cy="529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500"/>
              </a:spcAft>
            </a:pPr>
            <a:r>
              <a:rPr lang="ru-RU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Пассажиропоток аэропорта «Горно-Алтайск»</a:t>
            </a:r>
            <a:endParaRPr lang="ru-RU" sz="2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301F85-61DF-9CF7-DEAD-214FBB7F49D7}"/>
              </a:ext>
            </a:extLst>
          </p:cNvPr>
          <p:cNvSpPr txBox="1"/>
          <p:nvPr/>
        </p:nvSpPr>
        <p:spPr>
          <a:xfrm>
            <a:off x="9982945" y="1864433"/>
            <a:ext cx="7734676" cy="9149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371600">
              <a:lnSpc>
                <a:spcPct val="115000"/>
              </a:lnSpc>
              <a:defRPr/>
            </a:pPr>
            <a:r>
              <a:rPr lang="ru-RU" sz="2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Сумма налоговых платежей в бюджет региона 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</a:t>
            </a:r>
            <a:r>
              <a:rPr lang="ru-RU" sz="2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 туристической отрасли на 1 декабря 2023 г.: </a:t>
            </a:r>
            <a:endParaRPr lang="ru-RU" sz="2700" kern="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4BDFEE-DBB1-E574-6313-51CEE530D964}"/>
              </a:ext>
            </a:extLst>
          </p:cNvPr>
          <p:cNvSpPr txBox="1"/>
          <p:nvPr/>
        </p:nvSpPr>
        <p:spPr>
          <a:xfrm>
            <a:off x="9824280" y="2873200"/>
            <a:ext cx="106188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dirty="0">
                <a:latin typeface="Arial Black" panose="020B0604020202020204" pitchFamily="34" charset="0"/>
                <a:ea typeface="Times New Roman" panose="02020603050405020304" pitchFamily="18" charset="0"/>
                <a:cs typeface="Arial Black" panose="020B0604020202020204" pitchFamily="34" charset="0"/>
              </a:rPr>
              <a:t>732,478</a:t>
            </a:r>
            <a:r>
              <a:rPr lang="en-US" sz="6000" b="1" dirty="0">
                <a:latin typeface="Arial Black" panose="020B0604020202020204" pitchFamily="34" charset="0"/>
                <a:ea typeface="Times New Roman" panose="02020603050405020304" pitchFamily="18" charset="0"/>
                <a:cs typeface="Arial Black" panose="020B0604020202020204" pitchFamily="34" charset="0"/>
              </a:rPr>
              <a:t> </a:t>
            </a:r>
            <a:r>
              <a:rPr lang="ru-RU" sz="6000" b="1" dirty="0">
                <a:latin typeface="Arial Black" panose="020B0604020202020204" pitchFamily="34" charset="0"/>
                <a:ea typeface="Times New Roman" panose="02020603050405020304" pitchFamily="18" charset="0"/>
                <a:cs typeface="Arial Black" panose="020B0604020202020204" pitchFamily="34" charset="0"/>
              </a:rPr>
              <a:t>млн</a:t>
            </a:r>
            <a:r>
              <a:rPr lang="en-US" sz="6000" b="1" dirty="0">
                <a:latin typeface="Arial Black" panose="020B0604020202020204" pitchFamily="34" charset="0"/>
                <a:ea typeface="Times New Roman" panose="02020603050405020304" pitchFamily="18" charset="0"/>
                <a:cs typeface="Arial Black" panose="020B0604020202020204" pitchFamily="34" charset="0"/>
              </a:rPr>
              <a:t>.</a:t>
            </a:r>
            <a:r>
              <a:rPr lang="ru-RU" sz="6000" b="1" dirty="0">
                <a:latin typeface="Arial Black" panose="020B0604020202020204" pitchFamily="34" charset="0"/>
                <a:ea typeface="Times New Roman" panose="02020603050405020304" pitchFamily="18" charset="0"/>
                <a:cs typeface="Arial Black" panose="020B0604020202020204" pitchFamily="34" charset="0"/>
              </a:rPr>
              <a:t> руб. </a:t>
            </a:r>
            <a:endParaRPr lang="ru-RU" sz="60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8F91D0-FE90-D047-3158-5F251EAA153B}"/>
              </a:ext>
            </a:extLst>
          </p:cNvPr>
          <p:cNvSpPr txBox="1"/>
          <p:nvPr/>
        </p:nvSpPr>
        <p:spPr>
          <a:xfrm>
            <a:off x="9258755" y="4257551"/>
            <a:ext cx="7982345" cy="529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675323" defTabSz="1371600">
              <a:lnSpc>
                <a:spcPct val="115000"/>
              </a:lnSpc>
              <a:spcAft>
                <a:spcPts val="1500"/>
              </a:spcAft>
              <a:defRPr/>
            </a:pPr>
            <a:r>
              <a:rPr lang="ru-RU" sz="2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2022 г.: </a:t>
            </a:r>
            <a:endParaRPr lang="ru-RU" sz="2700" kern="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2DA0B2-3360-5923-4E99-F2F843CED593}"/>
              </a:ext>
            </a:extLst>
          </p:cNvPr>
          <p:cNvSpPr txBox="1"/>
          <p:nvPr/>
        </p:nvSpPr>
        <p:spPr>
          <a:xfrm>
            <a:off x="9969837" y="5013090"/>
            <a:ext cx="85984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dirty="0">
                <a:latin typeface="Arial Black" panose="020B0604020202020204" pitchFamily="34" charset="0"/>
                <a:ea typeface="Times New Roman" panose="02020603050405020304" pitchFamily="18" charset="0"/>
                <a:cs typeface="Arial Black" panose="020B0604020202020204" pitchFamily="34" charset="0"/>
              </a:rPr>
              <a:t>549 млн</a:t>
            </a:r>
            <a:r>
              <a:rPr lang="en-US" sz="6000" b="1" dirty="0">
                <a:latin typeface="Arial Black" panose="020B0604020202020204" pitchFamily="34" charset="0"/>
                <a:ea typeface="Times New Roman" panose="02020603050405020304" pitchFamily="18" charset="0"/>
                <a:cs typeface="Arial Black" panose="020B0604020202020204" pitchFamily="34" charset="0"/>
              </a:rPr>
              <a:t>.</a:t>
            </a:r>
            <a:r>
              <a:rPr lang="ru-RU" sz="6000" b="1" dirty="0">
                <a:latin typeface="Arial Black" panose="020B0604020202020204" pitchFamily="34" charset="0"/>
                <a:ea typeface="Times New Roman" panose="02020603050405020304" pitchFamily="18" charset="0"/>
                <a:cs typeface="Arial Black" panose="020B0604020202020204" pitchFamily="34" charset="0"/>
              </a:rPr>
              <a:t> руб. </a:t>
            </a:r>
            <a:endParaRPr lang="ru-RU" sz="60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3A875D-A90C-D4B9-4BED-7F31A8D58C39}"/>
              </a:ext>
            </a:extLst>
          </p:cNvPr>
          <p:cNvSpPr txBox="1"/>
          <p:nvPr/>
        </p:nvSpPr>
        <p:spPr>
          <a:xfrm>
            <a:off x="10556774" y="7449750"/>
            <a:ext cx="7398205" cy="9149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ru-RU" sz="2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Количество коллективных средств размещения в Республике Алтай в 202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ru-RU" sz="2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г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ru-RU" sz="2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7BFFD4-D122-49C0-CF69-0D5ADD6E54D7}"/>
              </a:ext>
            </a:extLst>
          </p:cNvPr>
          <p:cNvSpPr txBox="1"/>
          <p:nvPr/>
        </p:nvSpPr>
        <p:spPr>
          <a:xfrm>
            <a:off x="10388539" y="8417760"/>
            <a:ext cx="85984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kern="0" dirty="0">
                <a:solidFill>
                  <a:prstClr val="black"/>
                </a:solidFill>
                <a:latin typeface="Arial Black" panose="020B0604020202020204" pitchFamily="34" charset="0"/>
                <a:ea typeface="Times New Roman" panose="02020603050405020304" pitchFamily="18" charset="0"/>
                <a:cs typeface="Arial Black" panose="020B0604020202020204" pitchFamily="34" charset="0"/>
              </a:rPr>
              <a:t>658</a:t>
            </a:r>
            <a:r>
              <a:rPr lang="ru-RU" sz="6000" b="1" dirty="0">
                <a:latin typeface="Arial Black" panose="020B0604020202020204" pitchFamily="34" charset="0"/>
                <a:ea typeface="Times New Roman" panose="02020603050405020304" pitchFamily="18" charset="0"/>
                <a:cs typeface="Arial Black" panose="020B0604020202020204" pitchFamily="34" charset="0"/>
              </a:rPr>
              <a:t> объектов</a:t>
            </a:r>
            <a:endParaRPr lang="ru-RU" sz="48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1A72100-47F0-13DC-3D9D-DAF338CC1F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5" t="9367" r="38470" b="33449"/>
          <a:stretch/>
        </p:blipFill>
        <p:spPr>
          <a:xfrm rot="5400000">
            <a:off x="13490066" y="1892949"/>
            <a:ext cx="360636" cy="914399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36CB731-5CBA-B35B-33EF-829ADDCA9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5" t="9367" r="38470" b="33449"/>
          <a:stretch/>
        </p:blipFill>
        <p:spPr>
          <a:xfrm>
            <a:off x="9064767" y="1409700"/>
            <a:ext cx="361472" cy="892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08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F3C4D4-BCAF-9DB3-3AB5-E464BF4139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l="73293" t="29464" r="17859" b="14074"/>
          <a:stretch/>
        </p:blipFill>
        <p:spPr>
          <a:xfrm>
            <a:off x="-152400" y="-38100"/>
            <a:ext cx="1350509" cy="103394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837E97-78F2-FA83-2868-21A1CD6C7146}"/>
              </a:ext>
            </a:extLst>
          </p:cNvPr>
          <p:cNvSpPr txBox="1"/>
          <p:nvPr/>
        </p:nvSpPr>
        <p:spPr>
          <a:xfrm>
            <a:off x="1567621" y="2446819"/>
            <a:ext cx="112592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latin typeface="Arial Black" panose="020B0604020202020204" pitchFamily="34" charset="0"/>
                <a:ea typeface="Times New Roman" panose="02020603050405020304" pitchFamily="18" charset="0"/>
                <a:cs typeface="Arial Black" panose="020B0604020202020204" pitchFamily="34" charset="0"/>
              </a:rPr>
              <a:t>Поддержаны 71 предприниматель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E814FD-3B1C-4556-70AE-88F6FEFD04EA}"/>
              </a:ext>
            </a:extLst>
          </p:cNvPr>
          <p:cNvSpPr txBox="1"/>
          <p:nvPr/>
        </p:nvSpPr>
        <p:spPr>
          <a:xfrm>
            <a:off x="1057393" y="3890083"/>
            <a:ext cx="2649893" cy="4371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675323" defTabSz="1371600">
              <a:lnSpc>
                <a:spcPct val="115000"/>
              </a:lnSpc>
              <a:spcAft>
                <a:spcPts val="1500"/>
              </a:spcAft>
              <a:defRPr/>
            </a:pPr>
            <a:r>
              <a:rPr lang="ru-RU" sz="2700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2023 году:</a:t>
            </a:r>
            <a:endParaRPr lang="ru-RU" sz="2700" u="sng" kern="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565B62-EEEA-FEE1-5BD6-9D351004ACE0}"/>
              </a:ext>
            </a:extLst>
          </p:cNvPr>
          <p:cNvSpPr txBox="1"/>
          <p:nvPr/>
        </p:nvSpPr>
        <p:spPr>
          <a:xfrm>
            <a:off x="1693197" y="4346826"/>
            <a:ext cx="5784319" cy="758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000" b="1" dirty="0">
                <a:solidFill>
                  <a:prstClr val="black"/>
                </a:solidFill>
                <a:latin typeface="Arial Black" panose="020B0604020202020204" pitchFamily="34" charset="0"/>
                <a:ea typeface="Times New Roman" panose="02020603050405020304" pitchFamily="18" charset="0"/>
                <a:cs typeface="Arial Black" panose="020B0604020202020204" pitchFamily="34" charset="0"/>
              </a:rPr>
              <a:t>50</a:t>
            </a:r>
            <a:r>
              <a:rPr lang="ru-RU" sz="4000" b="1" dirty="0">
                <a:solidFill>
                  <a:prstClr val="black"/>
                </a:solidFill>
                <a:latin typeface="Arial Black" panose="020B0604020202020204" pitchFamily="34" charset="0"/>
                <a:ea typeface="Times New Roman" panose="02020603050405020304" pitchFamily="18" charset="0"/>
                <a:cs typeface="Arial Black" panose="020B0604020202020204" pitchFamily="34" charset="0"/>
              </a:rPr>
              <a:t>,5 млн</a:t>
            </a:r>
            <a:r>
              <a:rPr lang="en-US" sz="4000" b="1" dirty="0">
                <a:solidFill>
                  <a:prstClr val="black"/>
                </a:solidFill>
                <a:latin typeface="Arial Black" panose="020B0604020202020204" pitchFamily="34" charset="0"/>
                <a:ea typeface="Times New Roman" panose="02020603050405020304" pitchFamily="18" charset="0"/>
                <a:cs typeface="Arial Black" panose="020B0604020202020204" pitchFamily="34" charset="0"/>
              </a:rPr>
              <a:t>.</a:t>
            </a:r>
            <a:r>
              <a:rPr lang="ru-RU" sz="4000" b="1" dirty="0">
                <a:solidFill>
                  <a:prstClr val="black"/>
                </a:solidFill>
                <a:latin typeface="Arial Black" panose="020B0604020202020204" pitchFamily="34" charset="0"/>
                <a:ea typeface="Times New Roman" panose="02020603050405020304" pitchFamily="18" charset="0"/>
                <a:cs typeface="Arial Black" panose="020B0604020202020204" pitchFamily="34" charset="0"/>
              </a:rPr>
              <a:t> руб.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E3921E-E7AA-E2A5-6C39-46B4D7360FC4}"/>
              </a:ext>
            </a:extLst>
          </p:cNvPr>
          <p:cNvSpPr txBox="1"/>
          <p:nvPr/>
        </p:nvSpPr>
        <p:spPr>
          <a:xfrm>
            <a:off x="1646947" y="5047741"/>
            <a:ext cx="9376808" cy="1330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обустройство мест отдыха объектов придорожного сервиса, объектов туристского показа и посещения, создание, реконструкция объектов обеспечивающей инфраструктуры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35BF91-50D3-591D-888A-87472212B2F8}"/>
              </a:ext>
            </a:extLst>
          </p:cNvPr>
          <p:cNvSpPr txBox="1"/>
          <p:nvPr/>
        </p:nvSpPr>
        <p:spPr>
          <a:xfrm>
            <a:off x="1479775" y="6479458"/>
            <a:ext cx="9176294" cy="758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prstClr val="black"/>
                </a:solidFill>
                <a:latin typeface="Arial Black" panose="020B0604020202020204" pitchFamily="34" charset="0"/>
                <a:ea typeface="Times New Roman" panose="02020603050405020304" pitchFamily="18" charset="0"/>
                <a:cs typeface="Arial Black" panose="020B0604020202020204" pitchFamily="34" charset="0"/>
              </a:rPr>
              <a:t> </a:t>
            </a:r>
            <a:r>
              <a:rPr lang="ru-RU" sz="4000" b="1" dirty="0">
                <a:solidFill>
                  <a:prstClr val="black"/>
                </a:solidFill>
                <a:latin typeface="Arial Black" panose="020B0604020202020204" pitchFamily="34" charset="0"/>
                <a:ea typeface="Times New Roman" panose="02020603050405020304" pitchFamily="18" charset="0"/>
                <a:cs typeface="Arial Black" panose="020B0604020202020204" pitchFamily="34" charset="0"/>
              </a:rPr>
              <a:t>100,19 млн</a:t>
            </a:r>
            <a:r>
              <a:rPr lang="en-US" sz="4000" b="1" dirty="0">
                <a:solidFill>
                  <a:prstClr val="black"/>
                </a:solidFill>
                <a:latin typeface="Arial Black" panose="020B0604020202020204" pitchFamily="34" charset="0"/>
                <a:ea typeface="Times New Roman" panose="02020603050405020304" pitchFamily="18" charset="0"/>
                <a:cs typeface="Arial Black" panose="020B0604020202020204" pitchFamily="34" charset="0"/>
              </a:rPr>
              <a:t>.</a:t>
            </a:r>
            <a:r>
              <a:rPr lang="ru-RU" sz="4000" b="1" dirty="0">
                <a:solidFill>
                  <a:prstClr val="black"/>
                </a:solidFill>
                <a:latin typeface="Arial Black" panose="020B0604020202020204" pitchFamily="34" charset="0"/>
                <a:ea typeface="Times New Roman" panose="02020603050405020304" pitchFamily="18" charset="0"/>
                <a:cs typeface="Arial Black" panose="020B0604020202020204" pitchFamily="34" charset="0"/>
              </a:rPr>
              <a:t> руб.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123FD9-A2ED-35AD-2699-96D3D158FE84}"/>
              </a:ext>
            </a:extLst>
          </p:cNvPr>
          <p:cNvSpPr txBox="1"/>
          <p:nvPr/>
        </p:nvSpPr>
        <p:spPr>
          <a:xfrm>
            <a:off x="1622062" y="7159866"/>
            <a:ext cx="84003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субсидии на развитие инфраструктуры туризма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AFB834-BDC7-96F3-DBB7-B269DAF50C3B}"/>
              </a:ext>
            </a:extLst>
          </p:cNvPr>
          <p:cNvSpPr txBox="1"/>
          <p:nvPr/>
        </p:nvSpPr>
        <p:spPr>
          <a:xfrm>
            <a:off x="1646947" y="7724975"/>
            <a:ext cx="9152828" cy="758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>
                <a:solidFill>
                  <a:prstClr val="black"/>
                </a:solidFill>
                <a:latin typeface="Arial Black" panose="020B0604020202020204" pitchFamily="34" charset="0"/>
                <a:ea typeface="Times New Roman" panose="02020603050405020304" pitchFamily="18" charset="0"/>
                <a:cs typeface="Arial Black" panose="020B0604020202020204" pitchFamily="34" charset="0"/>
              </a:rPr>
              <a:t>10,1 млн</a:t>
            </a:r>
            <a:r>
              <a:rPr lang="en-US" sz="4000" b="1" dirty="0">
                <a:solidFill>
                  <a:prstClr val="black"/>
                </a:solidFill>
                <a:latin typeface="Arial Black" panose="020B0604020202020204" pitchFamily="34" charset="0"/>
                <a:ea typeface="Times New Roman" panose="02020603050405020304" pitchFamily="18" charset="0"/>
                <a:cs typeface="Arial Black" panose="020B0604020202020204" pitchFamily="34" charset="0"/>
              </a:rPr>
              <a:t>.</a:t>
            </a:r>
            <a:r>
              <a:rPr lang="ru-RU" sz="4000" b="1" dirty="0">
                <a:solidFill>
                  <a:prstClr val="black"/>
                </a:solidFill>
                <a:latin typeface="Arial Black" panose="020B0604020202020204" pitchFamily="34" charset="0"/>
                <a:ea typeface="Times New Roman" panose="02020603050405020304" pitchFamily="18" charset="0"/>
                <a:cs typeface="Arial Black" panose="020B0604020202020204" pitchFamily="34" charset="0"/>
              </a:rPr>
              <a:t> руб.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0F810F-0224-D147-1E8D-C454A09FFA5C}"/>
              </a:ext>
            </a:extLst>
          </p:cNvPr>
          <p:cNvSpPr txBox="1"/>
          <p:nvPr/>
        </p:nvSpPr>
        <p:spPr>
          <a:xfrm>
            <a:off x="1710614" y="8316721"/>
            <a:ext cx="7525226" cy="905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defRPr/>
            </a:pP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создание модульных некапитальных </a:t>
            </a:r>
          </a:p>
          <a:p>
            <a:pPr lvl="0">
              <a:lnSpc>
                <a:spcPct val="115000"/>
              </a:lnSpc>
              <a:defRPr/>
            </a:pP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 размещения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C62E855-09FB-7701-BFE3-BAA41EB0ECD9}"/>
              </a:ext>
            </a:extLst>
          </p:cNvPr>
          <p:cNvSpPr txBox="1">
            <a:spLocks/>
          </p:cNvSpPr>
          <p:nvPr/>
        </p:nvSpPr>
        <p:spPr>
          <a:xfrm>
            <a:off x="1567621" y="286073"/>
            <a:ext cx="18056873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3900" dirty="0">
                <a:solidFill>
                  <a:prstClr val="black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3</a:t>
            </a:r>
            <a:r>
              <a:rPr lang="ru-RU" sz="3900" dirty="0">
                <a:solidFill>
                  <a:prstClr val="black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. </a:t>
            </a:r>
            <a:r>
              <a:rPr lang="ru-RU" sz="4000" spc="-135" dirty="0">
                <a:solidFill>
                  <a:srgbClr val="2A2929"/>
                </a:solidFill>
                <a:latin typeface="Arial Black" panose="020B0A04020102020204" pitchFamily="34" charset="0"/>
                <a:cs typeface="Arial"/>
              </a:rPr>
              <a:t>МЕРЫ ПОДДЕРЖКИ В СФЕРЕ ТУРИЗМА </a:t>
            </a:r>
            <a:endParaRPr lang="ru-RU" sz="3900" dirty="0">
              <a:solidFill>
                <a:prstClr val="black"/>
              </a:solidFill>
              <a:latin typeface="Arial Black" panose="020B0A040201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095E94-7AE5-B7DB-A08D-33C2DF677F39}"/>
              </a:ext>
            </a:extLst>
          </p:cNvPr>
          <p:cNvSpPr txBox="1"/>
          <p:nvPr/>
        </p:nvSpPr>
        <p:spPr>
          <a:xfrm>
            <a:off x="1656453" y="1858765"/>
            <a:ext cx="3403945" cy="4371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371600">
              <a:lnSpc>
                <a:spcPct val="115000"/>
              </a:lnSpc>
              <a:defRPr/>
            </a:pPr>
            <a:r>
              <a:rPr lang="ru-RU" sz="2700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2020 по 2022 годы:</a:t>
            </a:r>
            <a:endParaRPr lang="ru-RU" sz="2700" u="sng" kern="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7BFDCFAE-7AB1-5B69-2092-C49CD495C353}"/>
              </a:ext>
            </a:extLst>
          </p:cNvPr>
          <p:cNvSpPr/>
          <p:nvPr/>
        </p:nvSpPr>
        <p:spPr>
          <a:xfrm>
            <a:off x="12506014" y="6115377"/>
            <a:ext cx="4991100" cy="3796916"/>
          </a:xfrm>
          <a:custGeom>
            <a:avLst/>
            <a:gdLst/>
            <a:ahLst/>
            <a:cxnLst/>
            <a:rect l="l" t="t" r="r" b="b"/>
            <a:pathLst>
              <a:path w="4991100" h="4581525">
                <a:moveTo>
                  <a:pt x="4946919" y="4581524"/>
                </a:moveTo>
                <a:lnTo>
                  <a:pt x="44115" y="4581524"/>
                </a:lnTo>
                <a:lnTo>
                  <a:pt x="26967" y="4578053"/>
                </a:lnTo>
                <a:lnTo>
                  <a:pt x="12941" y="4568595"/>
                </a:lnTo>
                <a:lnTo>
                  <a:pt x="3474" y="4554585"/>
                </a:lnTo>
                <a:lnTo>
                  <a:pt x="0" y="4537454"/>
                </a:lnTo>
                <a:lnTo>
                  <a:pt x="0" y="44069"/>
                </a:lnTo>
                <a:lnTo>
                  <a:pt x="3474" y="26939"/>
                </a:lnTo>
                <a:lnTo>
                  <a:pt x="12941" y="12928"/>
                </a:lnTo>
                <a:lnTo>
                  <a:pt x="26967" y="3471"/>
                </a:lnTo>
                <a:lnTo>
                  <a:pt x="44115" y="0"/>
                </a:lnTo>
                <a:lnTo>
                  <a:pt x="4946919" y="0"/>
                </a:lnTo>
                <a:lnTo>
                  <a:pt x="4964067" y="3471"/>
                </a:lnTo>
                <a:lnTo>
                  <a:pt x="4978092" y="12928"/>
                </a:lnTo>
                <a:lnTo>
                  <a:pt x="4983638" y="21135"/>
                </a:lnTo>
                <a:lnTo>
                  <a:pt x="44115" y="21135"/>
                </a:lnTo>
                <a:lnTo>
                  <a:pt x="35210" y="22948"/>
                </a:lnTo>
                <a:lnTo>
                  <a:pt x="27909" y="27880"/>
                </a:lnTo>
                <a:lnTo>
                  <a:pt x="22971" y="35174"/>
                </a:lnTo>
                <a:lnTo>
                  <a:pt x="21157" y="44069"/>
                </a:lnTo>
                <a:lnTo>
                  <a:pt x="21157" y="4537454"/>
                </a:lnTo>
                <a:lnTo>
                  <a:pt x="22971" y="4546350"/>
                </a:lnTo>
                <a:lnTo>
                  <a:pt x="27909" y="4553643"/>
                </a:lnTo>
                <a:lnTo>
                  <a:pt x="35210" y="4558576"/>
                </a:lnTo>
                <a:lnTo>
                  <a:pt x="44115" y="4560389"/>
                </a:lnTo>
                <a:lnTo>
                  <a:pt x="4983638" y="4560389"/>
                </a:lnTo>
                <a:lnTo>
                  <a:pt x="4978092" y="4568595"/>
                </a:lnTo>
                <a:lnTo>
                  <a:pt x="4964067" y="4578053"/>
                </a:lnTo>
                <a:lnTo>
                  <a:pt x="4946919" y="4581524"/>
                </a:lnTo>
                <a:close/>
              </a:path>
              <a:path w="4991100" h="4581525">
                <a:moveTo>
                  <a:pt x="4983638" y="4560389"/>
                </a:moveTo>
                <a:lnTo>
                  <a:pt x="4946919" y="4560389"/>
                </a:lnTo>
                <a:lnTo>
                  <a:pt x="4955824" y="4558576"/>
                </a:lnTo>
                <a:lnTo>
                  <a:pt x="4963125" y="4553643"/>
                </a:lnTo>
                <a:lnTo>
                  <a:pt x="4968062" y="4546350"/>
                </a:lnTo>
                <a:lnTo>
                  <a:pt x="4969877" y="4537454"/>
                </a:lnTo>
                <a:lnTo>
                  <a:pt x="4969877" y="44069"/>
                </a:lnTo>
                <a:lnTo>
                  <a:pt x="4968062" y="35174"/>
                </a:lnTo>
                <a:lnTo>
                  <a:pt x="4963125" y="27880"/>
                </a:lnTo>
                <a:lnTo>
                  <a:pt x="4955824" y="22948"/>
                </a:lnTo>
                <a:lnTo>
                  <a:pt x="4946919" y="21135"/>
                </a:lnTo>
                <a:lnTo>
                  <a:pt x="4983638" y="21135"/>
                </a:lnTo>
                <a:lnTo>
                  <a:pt x="4987560" y="26939"/>
                </a:lnTo>
                <a:lnTo>
                  <a:pt x="4991034" y="44069"/>
                </a:lnTo>
                <a:lnTo>
                  <a:pt x="4991034" y="4537454"/>
                </a:lnTo>
                <a:lnTo>
                  <a:pt x="4987560" y="4554585"/>
                </a:lnTo>
                <a:lnTo>
                  <a:pt x="4983638" y="4560389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18">
            <a:extLst>
              <a:ext uri="{FF2B5EF4-FFF2-40B4-BE49-F238E27FC236}">
                <a16:creationId xmlns:a16="http://schemas.microsoft.com/office/drawing/2014/main" id="{A967B461-D6F9-ABDF-3E65-1B3DDE3A1B42}"/>
              </a:ext>
            </a:extLst>
          </p:cNvPr>
          <p:cNvGrpSpPr/>
          <p:nvPr/>
        </p:nvGrpSpPr>
        <p:grpSpPr>
          <a:xfrm>
            <a:off x="12506014" y="1021666"/>
            <a:ext cx="4991100" cy="4765447"/>
            <a:chOff x="6650555" y="3858598"/>
            <a:chExt cx="4991100" cy="4765411"/>
          </a:xfrm>
        </p:grpSpPr>
        <p:sp>
          <p:nvSpPr>
            <p:cNvPr id="28" name="object 19">
              <a:extLst>
                <a:ext uri="{FF2B5EF4-FFF2-40B4-BE49-F238E27FC236}">
                  <a16:creationId xmlns:a16="http://schemas.microsoft.com/office/drawing/2014/main" id="{9949C157-A88F-FD10-2A0D-4F7D6EC14F73}"/>
                </a:ext>
              </a:extLst>
            </p:cNvPr>
            <p:cNvSpPr/>
            <p:nvPr/>
          </p:nvSpPr>
          <p:spPr>
            <a:xfrm>
              <a:off x="6650555" y="4675802"/>
              <a:ext cx="4991100" cy="3948207"/>
            </a:xfrm>
            <a:custGeom>
              <a:avLst/>
              <a:gdLst/>
              <a:ahLst/>
              <a:cxnLst/>
              <a:rect l="l" t="t" r="r" b="b"/>
              <a:pathLst>
                <a:path w="4991100" h="4581525">
                  <a:moveTo>
                    <a:pt x="4946919" y="4581524"/>
                  </a:moveTo>
                  <a:lnTo>
                    <a:pt x="44115" y="4581524"/>
                  </a:lnTo>
                  <a:lnTo>
                    <a:pt x="26967" y="4578053"/>
                  </a:lnTo>
                  <a:lnTo>
                    <a:pt x="12941" y="4568595"/>
                  </a:lnTo>
                  <a:lnTo>
                    <a:pt x="3474" y="4554585"/>
                  </a:lnTo>
                  <a:lnTo>
                    <a:pt x="0" y="4537454"/>
                  </a:lnTo>
                  <a:lnTo>
                    <a:pt x="0" y="44069"/>
                  </a:lnTo>
                  <a:lnTo>
                    <a:pt x="3474" y="26939"/>
                  </a:lnTo>
                  <a:lnTo>
                    <a:pt x="12941" y="12928"/>
                  </a:lnTo>
                  <a:lnTo>
                    <a:pt x="26967" y="3471"/>
                  </a:lnTo>
                  <a:lnTo>
                    <a:pt x="44115" y="0"/>
                  </a:lnTo>
                  <a:lnTo>
                    <a:pt x="4946919" y="0"/>
                  </a:lnTo>
                  <a:lnTo>
                    <a:pt x="4964067" y="3471"/>
                  </a:lnTo>
                  <a:lnTo>
                    <a:pt x="4978092" y="12928"/>
                  </a:lnTo>
                  <a:lnTo>
                    <a:pt x="4983638" y="21135"/>
                  </a:lnTo>
                  <a:lnTo>
                    <a:pt x="44115" y="21135"/>
                  </a:lnTo>
                  <a:lnTo>
                    <a:pt x="35210" y="22948"/>
                  </a:lnTo>
                  <a:lnTo>
                    <a:pt x="27909" y="27880"/>
                  </a:lnTo>
                  <a:lnTo>
                    <a:pt x="22971" y="35174"/>
                  </a:lnTo>
                  <a:lnTo>
                    <a:pt x="21157" y="44069"/>
                  </a:lnTo>
                  <a:lnTo>
                    <a:pt x="21157" y="4537454"/>
                  </a:lnTo>
                  <a:lnTo>
                    <a:pt x="22971" y="4546350"/>
                  </a:lnTo>
                  <a:lnTo>
                    <a:pt x="27909" y="4553643"/>
                  </a:lnTo>
                  <a:lnTo>
                    <a:pt x="35210" y="4558576"/>
                  </a:lnTo>
                  <a:lnTo>
                    <a:pt x="44115" y="4560389"/>
                  </a:lnTo>
                  <a:lnTo>
                    <a:pt x="4983638" y="4560389"/>
                  </a:lnTo>
                  <a:lnTo>
                    <a:pt x="4978092" y="4568595"/>
                  </a:lnTo>
                  <a:lnTo>
                    <a:pt x="4964067" y="4578053"/>
                  </a:lnTo>
                  <a:lnTo>
                    <a:pt x="4946919" y="4581524"/>
                  </a:lnTo>
                  <a:close/>
                </a:path>
                <a:path w="4991100" h="4581525">
                  <a:moveTo>
                    <a:pt x="4983638" y="4560389"/>
                  </a:moveTo>
                  <a:lnTo>
                    <a:pt x="4946919" y="4560389"/>
                  </a:lnTo>
                  <a:lnTo>
                    <a:pt x="4955824" y="4558576"/>
                  </a:lnTo>
                  <a:lnTo>
                    <a:pt x="4963125" y="4553643"/>
                  </a:lnTo>
                  <a:lnTo>
                    <a:pt x="4968062" y="4546350"/>
                  </a:lnTo>
                  <a:lnTo>
                    <a:pt x="4969877" y="4537454"/>
                  </a:lnTo>
                  <a:lnTo>
                    <a:pt x="4969877" y="44069"/>
                  </a:lnTo>
                  <a:lnTo>
                    <a:pt x="4968062" y="35174"/>
                  </a:lnTo>
                  <a:lnTo>
                    <a:pt x="4963125" y="27880"/>
                  </a:lnTo>
                  <a:lnTo>
                    <a:pt x="4955824" y="22948"/>
                  </a:lnTo>
                  <a:lnTo>
                    <a:pt x="4946919" y="21135"/>
                  </a:lnTo>
                  <a:lnTo>
                    <a:pt x="4983638" y="21135"/>
                  </a:lnTo>
                  <a:lnTo>
                    <a:pt x="4987560" y="26939"/>
                  </a:lnTo>
                  <a:lnTo>
                    <a:pt x="4991034" y="44069"/>
                  </a:lnTo>
                  <a:lnTo>
                    <a:pt x="4991034" y="4537454"/>
                  </a:lnTo>
                  <a:lnTo>
                    <a:pt x="4987560" y="4554585"/>
                  </a:lnTo>
                  <a:lnTo>
                    <a:pt x="4983638" y="4560389"/>
                  </a:lnTo>
                  <a:close/>
                </a:path>
              </a:pathLst>
            </a:custGeom>
            <a:solidFill>
              <a:srgbClr val="2A29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0">
              <a:extLst>
                <a:ext uri="{FF2B5EF4-FFF2-40B4-BE49-F238E27FC236}">
                  <a16:creationId xmlns:a16="http://schemas.microsoft.com/office/drawing/2014/main" id="{249A3344-A1EF-AE92-90E3-7B5E8BF1784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00546" y="3858598"/>
              <a:ext cx="1281574" cy="1285857"/>
            </a:xfrm>
            <a:prstGeom prst="rect">
              <a:avLst/>
            </a:prstGeom>
          </p:spPr>
        </p:pic>
        <p:sp>
          <p:nvSpPr>
            <p:cNvPr id="30" name="object 21">
              <a:extLst>
                <a:ext uri="{FF2B5EF4-FFF2-40B4-BE49-F238E27FC236}">
                  <a16:creationId xmlns:a16="http://schemas.microsoft.com/office/drawing/2014/main" id="{9A7D6D6D-7ECA-CDBE-FFB0-1BC083555378}"/>
                </a:ext>
              </a:extLst>
            </p:cNvPr>
            <p:cNvSpPr/>
            <p:nvPr/>
          </p:nvSpPr>
          <p:spPr>
            <a:xfrm>
              <a:off x="7911062" y="4501048"/>
              <a:ext cx="949960" cy="949960"/>
            </a:xfrm>
            <a:custGeom>
              <a:avLst/>
              <a:gdLst/>
              <a:ahLst/>
              <a:cxnLst/>
              <a:rect l="l" t="t" r="r" b="b"/>
              <a:pathLst>
                <a:path w="949959" h="949960">
                  <a:moveTo>
                    <a:pt x="474745" y="949491"/>
                  </a:moveTo>
                  <a:lnTo>
                    <a:pt x="426205" y="947040"/>
                  </a:lnTo>
                  <a:lnTo>
                    <a:pt x="379068" y="939846"/>
                  </a:lnTo>
                  <a:lnTo>
                    <a:pt x="333571" y="928148"/>
                  </a:lnTo>
                  <a:lnTo>
                    <a:pt x="289953" y="912184"/>
                  </a:lnTo>
                  <a:lnTo>
                    <a:pt x="248453" y="892192"/>
                  </a:lnTo>
                  <a:lnTo>
                    <a:pt x="209310" y="868412"/>
                  </a:lnTo>
                  <a:lnTo>
                    <a:pt x="172763" y="841083"/>
                  </a:lnTo>
                  <a:lnTo>
                    <a:pt x="139049" y="810442"/>
                  </a:lnTo>
                  <a:lnTo>
                    <a:pt x="108408" y="776728"/>
                  </a:lnTo>
                  <a:lnTo>
                    <a:pt x="81079" y="740180"/>
                  </a:lnTo>
                  <a:lnTo>
                    <a:pt x="57299" y="701038"/>
                  </a:lnTo>
                  <a:lnTo>
                    <a:pt x="37307" y="659538"/>
                  </a:lnTo>
                  <a:lnTo>
                    <a:pt x="21343" y="615920"/>
                  </a:lnTo>
                  <a:lnTo>
                    <a:pt x="9645" y="570423"/>
                  </a:lnTo>
                  <a:lnTo>
                    <a:pt x="2451" y="523285"/>
                  </a:lnTo>
                  <a:lnTo>
                    <a:pt x="0" y="474745"/>
                  </a:lnTo>
                  <a:lnTo>
                    <a:pt x="2451" y="426205"/>
                  </a:lnTo>
                  <a:lnTo>
                    <a:pt x="9645" y="379068"/>
                  </a:lnTo>
                  <a:lnTo>
                    <a:pt x="21343" y="333571"/>
                  </a:lnTo>
                  <a:lnTo>
                    <a:pt x="37307" y="289953"/>
                  </a:lnTo>
                  <a:lnTo>
                    <a:pt x="57299" y="248453"/>
                  </a:lnTo>
                  <a:lnTo>
                    <a:pt x="81079" y="209310"/>
                  </a:lnTo>
                  <a:lnTo>
                    <a:pt x="108408" y="172763"/>
                  </a:lnTo>
                  <a:lnTo>
                    <a:pt x="139049" y="139049"/>
                  </a:lnTo>
                  <a:lnTo>
                    <a:pt x="172763" y="108408"/>
                  </a:lnTo>
                  <a:lnTo>
                    <a:pt x="209310" y="81079"/>
                  </a:lnTo>
                  <a:lnTo>
                    <a:pt x="248453" y="57299"/>
                  </a:lnTo>
                  <a:lnTo>
                    <a:pt x="289953" y="37307"/>
                  </a:lnTo>
                  <a:lnTo>
                    <a:pt x="333571" y="21343"/>
                  </a:lnTo>
                  <a:lnTo>
                    <a:pt x="379068" y="9645"/>
                  </a:lnTo>
                  <a:lnTo>
                    <a:pt x="426205" y="2451"/>
                  </a:lnTo>
                  <a:lnTo>
                    <a:pt x="474745" y="0"/>
                  </a:lnTo>
                  <a:lnTo>
                    <a:pt x="523285" y="2451"/>
                  </a:lnTo>
                  <a:lnTo>
                    <a:pt x="570423" y="9645"/>
                  </a:lnTo>
                  <a:lnTo>
                    <a:pt x="615920" y="21343"/>
                  </a:lnTo>
                  <a:lnTo>
                    <a:pt x="659538" y="37307"/>
                  </a:lnTo>
                  <a:lnTo>
                    <a:pt x="701038" y="57299"/>
                  </a:lnTo>
                  <a:lnTo>
                    <a:pt x="740180" y="81079"/>
                  </a:lnTo>
                  <a:lnTo>
                    <a:pt x="776728" y="108408"/>
                  </a:lnTo>
                  <a:lnTo>
                    <a:pt x="810442" y="139049"/>
                  </a:lnTo>
                  <a:lnTo>
                    <a:pt x="841083" y="172763"/>
                  </a:lnTo>
                  <a:lnTo>
                    <a:pt x="868412" y="209310"/>
                  </a:lnTo>
                  <a:lnTo>
                    <a:pt x="892192" y="248453"/>
                  </a:lnTo>
                  <a:lnTo>
                    <a:pt x="912184" y="289953"/>
                  </a:lnTo>
                  <a:lnTo>
                    <a:pt x="928148" y="333571"/>
                  </a:lnTo>
                  <a:lnTo>
                    <a:pt x="939846" y="379068"/>
                  </a:lnTo>
                  <a:lnTo>
                    <a:pt x="947040" y="426205"/>
                  </a:lnTo>
                  <a:lnTo>
                    <a:pt x="949491" y="474745"/>
                  </a:lnTo>
                  <a:lnTo>
                    <a:pt x="947040" y="523285"/>
                  </a:lnTo>
                  <a:lnTo>
                    <a:pt x="939846" y="570423"/>
                  </a:lnTo>
                  <a:lnTo>
                    <a:pt x="928148" y="615920"/>
                  </a:lnTo>
                  <a:lnTo>
                    <a:pt x="912184" y="659538"/>
                  </a:lnTo>
                  <a:lnTo>
                    <a:pt x="892192" y="701038"/>
                  </a:lnTo>
                  <a:lnTo>
                    <a:pt x="868412" y="740180"/>
                  </a:lnTo>
                  <a:lnTo>
                    <a:pt x="841083" y="776728"/>
                  </a:lnTo>
                  <a:lnTo>
                    <a:pt x="810442" y="810442"/>
                  </a:lnTo>
                  <a:lnTo>
                    <a:pt x="776728" y="841083"/>
                  </a:lnTo>
                  <a:lnTo>
                    <a:pt x="740180" y="868412"/>
                  </a:lnTo>
                  <a:lnTo>
                    <a:pt x="701038" y="892192"/>
                  </a:lnTo>
                  <a:lnTo>
                    <a:pt x="659538" y="912184"/>
                  </a:lnTo>
                  <a:lnTo>
                    <a:pt x="615920" y="928148"/>
                  </a:lnTo>
                  <a:lnTo>
                    <a:pt x="570423" y="939846"/>
                  </a:lnTo>
                  <a:lnTo>
                    <a:pt x="523285" y="947040"/>
                  </a:lnTo>
                  <a:lnTo>
                    <a:pt x="474745" y="949491"/>
                  </a:lnTo>
                  <a:close/>
                </a:path>
              </a:pathLst>
            </a:custGeom>
            <a:solidFill>
              <a:srgbClr val="ABE3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22">
              <a:extLst>
                <a:ext uri="{FF2B5EF4-FFF2-40B4-BE49-F238E27FC236}">
                  <a16:creationId xmlns:a16="http://schemas.microsoft.com/office/drawing/2014/main" id="{E2C128CC-26B7-733E-5464-935AA205360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13137" y="4604619"/>
              <a:ext cx="745526" cy="717393"/>
            </a:xfrm>
            <a:prstGeom prst="rect">
              <a:avLst/>
            </a:prstGeom>
          </p:spPr>
        </p:pic>
      </p:grpSp>
      <p:sp>
        <p:nvSpPr>
          <p:cNvPr id="32" name="object 23">
            <a:extLst>
              <a:ext uri="{FF2B5EF4-FFF2-40B4-BE49-F238E27FC236}">
                <a16:creationId xmlns:a16="http://schemas.microsoft.com/office/drawing/2014/main" id="{ED9D361A-93ED-532B-7397-4693058EFCDD}"/>
              </a:ext>
            </a:extLst>
          </p:cNvPr>
          <p:cNvSpPr txBox="1"/>
          <p:nvPr/>
        </p:nvSpPr>
        <p:spPr>
          <a:xfrm>
            <a:off x="12900903" y="2433246"/>
            <a:ext cx="4819015" cy="3353867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5500" b="1" spc="-60" dirty="0">
                <a:solidFill>
                  <a:srgbClr val="2A2929"/>
                </a:solidFill>
                <a:latin typeface="Arial"/>
                <a:cs typeface="Arial"/>
              </a:rPr>
              <a:t>0</a:t>
            </a:r>
            <a:r>
              <a:rPr lang="ru-RU" sz="5500" b="1" spc="-60" dirty="0">
                <a:solidFill>
                  <a:srgbClr val="2A2929"/>
                </a:solidFill>
                <a:latin typeface="Arial"/>
                <a:cs typeface="Arial"/>
              </a:rPr>
              <a:t>1</a:t>
            </a:r>
            <a:endParaRPr sz="5500" dirty="0">
              <a:latin typeface="Arial"/>
              <a:cs typeface="Arial"/>
            </a:endParaRPr>
          </a:p>
          <a:p>
            <a:pPr marL="12700" marR="5080">
              <a:lnSpc>
                <a:spcPct val="107500"/>
              </a:lnSpc>
              <a:spcBef>
                <a:spcPts val="35"/>
              </a:spcBef>
            </a:pPr>
            <a:r>
              <a:rPr lang="ru-RU" sz="2500" b="1" spc="-75" dirty="0">
                <a:solidFill>
                  <a:srgbClr val="2A2929"/>
                </a:solidFill>
                <a:latin typeface="Arial"/>
                <a:cs typeface="Arial"/>
              </a:rPr>
              <a:t>Индивидуальная </a:t>
            </a:r>
            <a:r>
              <a:rPr lang="ru-RU" sz="2500" b="1" spc="-70" dirty="0">
                <a:solidFill>
                  <a:srgbClr val="2A2929"/>
                </a:solidFill>
                <a:latin typeface="Arial"/>
                <a:cs typeface="Arial"/>
              </a:rPr>
              <a:t> </a:t>
            </a:r>
            <a:r>
              <a:rPr lang="ru-RU" sz="2500" b="1" spc="-80" dirty="0">
                <a:solidFill>
                  <a:srgbClr val="2A2929"/>
                </a:solidFill>
                <a:latin typeface="Arial"/>
                <a:cs typeface="Arial"/>
              </a:rPr>
              <a:t>программ</a:t>
            </a:r>
            <a:r>
              <a:rPr lang="ru-RU" sz="2500" b="1" dirty="0">
                <a:solidFill>
                  <a:srgbClr val="2A2929"/>
                </a:solidFill>
                <a:latin typeface="Arial"/>
                <a:cs typeface="Arial"/>
              </a:rPr>
              <a:t>а</a:t>
            </a:r>
            <a:r>
              <a:rPr lang="ru-RU" sz="2500" b="1" spc="-155" dirty="0">
                <a:solidFill>
                  <a:srgbClr val="2A2929"/>
                </a:solidFill>
                <a:latin typeface="Arial"/>
                <a:cs typeface="Arial"/>
              </a:rPr>
              <a:t> </a:t>
            </a:r>
            <a:r>
              <a:rPr lang="ru-RU" sz="2500" b="1" spc="-80" dirty="0">
                <a:solidFill>
                  <a:srgbClr val="2A2929"/>
                </a:solidFill>
                <a:latin typeface="Arial"/>
                <a:cs typeface="Arial"/>
              </a:rPr>
              <a:t>социально</a:t>
            </a:r>
            <a:r>
              <a:rPr lang="ru-RU" sz="2500" b="1" dirty="0">
                <a:solidFill>
                  <a:srgbClr val="2A2929"/>
                </a:solidFill>
                <a:latin typeface="Arial"/>
                <a:cs typeface="Arial"/>
              </a:rPr>
              <a:t>-</a:t>
            </a:r>
            <a:r>
              <a:rPr lang="ru-RU" sz="2500" b="1" spc="-80" dirty="0">
                <a:solidFill>
                  <a:srgbClr val="2A2929"/>
                </a:solidFill>
                <a:latin typeface="Arial"/>
                <a:cs typeface="Arial"/>
              </a:rPr>
              <a:t>экономическог</a:t>
            </a:r>
            <a:r>
              <a:rPr lang="ru-RU" sz="2500" b="1" dirty="0">
                <a:solidFill>
                  <a:srgbClr val="2A2929"/>
                </a:solidFill>
                <a:latin typeface="Arial"/>
                <a:cs typeface="Arial"/>
              </a:rPr>
              <a:t>о</a:t>
            </a:r>
            <a:r>
              <a:rPr lang="ru-RU" sz="2500" b="1" spc="-155" dirty="0">
                <a:solidFill>
                  <a:srgbClr val="2A2929"/>
                </a:solidFill>
                <a:latin typeface="Arial"/>
                <a:cs typeface="Arial"/>
              </a:rPr>
              <a:t> </a:t>
            </a:r>
            <a:r>
              <a:rPr lang="ru-RU" sz="2500" b="1" spc="-80" dirty="0">
                <a:solidFill>
                  <a:srgbClr val="2A2929"/>
                </a:solidFill>
                <a:latin typeface="Arial"/>
                <a:cs typeface="Arial"/>
              </a:rPr>
              <a:t>развити</a:t>
            </a:r>
            <a:r>
              <a:rPr lang="ru-RU" sz="2500" b="1" dirty="0">
                <a:solidFill>
                  <a:srgbClr val="2A2929"/>
                </a:solidFill>
                <a:latin typeface="Arial"/>
                <a:cs typeface="Arial"/>
              </a:rPr>
              <a:t>я  </a:t>
            </a:r>
            <a:r>
              <a:rPr lang="ru-RU" sz="2500" b="1" spc="-80" dirty="0">
                <a:solidFill>
                  <a:srgbClr val="2A2929"/>
                </a:solidFill>
                <a:latin typeface="Arial"/>
                <a:cs typeface="Arial"/>
              </a:rPr>
              <a:t>Республик</a:t>
            </a:r>
            <a:r>
              <a:rPr lang="ru-RU" sz="2500" b="1" dirty="0">
                <a:solidFill>
                  <a:srgbClr val="2A2929"/>
                </a:solidFill>
                <a:latin typeface="Arial"/>
                <a:cs typeface="Arial"/>
              </a:rPr>
              <a:t>и</a:t>
            </a:r>
            <a:r>
              <a:rPr lang="ru-RU" sz="2500" b="1" spc="-155" dirty="0">
                <a:solidFill>
                  <a:srgbClr val="2A2929"/>
                </a:solidFill>
                <a:latin typeface="Arial"/>
                <a:cs typeface="Arial"/>
              </a:rPr>
              <a:t> </a:t>
            </a:r>
            <a:r>
              <a:rPr lang="ru-RU" sz="2500" b="1" spc="-80" dirty="0">
                <a:solidFill>
                  <a:srgbClr val="2A2929"/>
                </a:solidFill>
                <a:latin typeface="Arial"/>
                <a:cs typeface="Arial"/>
              </a:rPr>
              <a:t>Алта</a:t>
            </a:r>
            <a:r>
              <a:rPr lang="ru-RU" sz="2500" b="1" dirty="0">
                <a:solidFill>
                  <a:srgbClr val="2A2929"/>
                </a:solidFill>
                <a:latin typeface="Arial"/>
                <a:cs typeface="Arial"/>
              </a:rPr>
              <a:t>й</a:t>
            </a:r>
            <a:endParaRPr lang="ru-RU" sz="2500" dirty="0">
              <a:latin typeface="Arial"/>
              <a:cs typeface="Arial"/>
            </a:endParaRPr>
          </a:p>
          <a:p>
            <a:pPr marL="12700" marR="1199515">
              <a:lnSpc>
                <a:spcPct val="115599"/>
              </a:lnSpc>
              <a:spcBef>
                <a:spcPts val="810"/>
              </a:spcBef>
            </a:pPr>
            <a:r>
              <a:rPr sz="2000" spc="-15" dirty="0" err="1">
                <a:solidFill>
                  <a:srgbClr val="2A2929"/>
                </a:solidFill>
                <a:latin typeface="Microsoft Sans Serif"/>
                <a:cs typeface="Microsoft Sans Serif"/>
              </a:rPr>
              <a:t>Распоряжение</a:t>
            </a:r>
            <a:r>
              <a:rPr sz="2000" spc="-15" dirty="0">
                <a:solidFill>
                  <a:srgbClr val="2A2929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2A2929"/>
                </a:solidFill>
                <a:latin typeface="Microsoft Sans Serif"/>
                <a:cs typeface="Microsoft Sans Serif"/>
              </a:rPr>
              <a:t>Правительства </a:t>
            </a:r>
            <a:r>
              <a:rPr sz="2000" spc="-520" dirty="0">
                <a:solidFill>
                  <a:srgbClr val="2A2929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2A2929"/>
                </a:solidFill>
                <a:latin typeface="Microsoft Sans Serif"/>
                <a:cs typeface="Microsoft Sans Serif"/>
              </a:rPr>
              <a:t>Российской</a:t>
            </a:r>
            <a:r>
              <a:rPr sz="2000" spc="10" dirty="0">
                <a:solidFill>
                  <a:srgbClr val="2A2929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2A2929"/>
                </a:solidFill>
                <a:latin typeface="Microsoft Sans Serif"/>
                <a:cs typeface="Microsoft Sans Serif"/>
              </a:rPr>
              <a:t>Федерации</a:t>
            </a:r>
            <a:endParaRPr sz="20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2000" spc="-5" dirty="0">
                <a:solidFill>
                  <a:srgbClr val="2A2929"/>
                </a:solidFill>
                <a:latin typeface="Microsoft Sans Serif"/>
                <a:cs typeface="Microsoft Sans Serif"/>
              </a:rPr>
              <a:t>от</a:t>
            </a:r>
            <a:r>
              <a:rPr sz="2000" spc="10" dirty="0">
                <a:solidFill>
                  <a:srgbClr val="2A2929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2A2929"/>
                </a:solidFill>
                <a:latin typeface="Microsoft Sans Serif"/>
                <a:cs typeface="Microsoft Sans Serif"/>
              </a:rPr>
              <a:t>9</a:t>
            </a:r>
            <a:r>
              <a:rPr sz="2000" spc="10" dirty="0">
                <a:solidFill>
                  <a:srgbClr val="2A2929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2A2929"/>
                </a:solidFill>
                <a:latin typeface="Microsoft Sans Serif"/>
                <a:cs typeface="Microsoft Sans Serif"/>
              </a:rPr>
              <a:t>апреля</a:t>
            </a:r>
            <a:r>
              <a:rPr sz="2000" spc="15" dirty="0">
                <a:solidFill>
                  <a:srgbClr val="2A2929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2A2929"/>
                </a:solidFill>
                <a:latin typeface="Microsoft Sans Serif"/>
                <a:cs typeface="Microsoft Sans Serif"/>
              </a:rPr>
              <a:t>2020</a:t>
            </a:r>
            <a:r>
              <a:rPr sz="2000" spc="10" dirty="0">
                <a:solidFill>
                  <a:srgbClr val="2A2929"/>
                </a:solidFill>
                <a:latin typeface="Microsoft Sans Serif"/>
                <a:cs typeface="Microsoft Sans Serif"/>
              </a:rPr>
              <a:t> </a:t>
            </a:r>
            <a:r>
              <a:rPr sz="2000" spc="-15" dirty="0">
                <a:solidFill>
                  <a:srgbClr val="2A2929"/>
                </a:solidFill>
                <a:latin typeface="Microsoft Sans Serif"/>
                <a:cs typeface="Microsoft Sans Serif"/>
              </a:rPr>
              <a:t>года</a:t>
            </a:r>
            <a:r>
              <a:rPr sz="2000" spc="15" dirty="0">
                <a:solidFill>
                  <a:srgbClr val="2A2929"/>
                </a:solidFill>
                <a:latin typeface="Microsoft Sans Serif"/>
                <a:cs typeface="Microsoft Sans Serif"/>
              </a:rPr>
              <a:t> </a:t>
            </a:r>
            <a:r>
              <a:rPr sz="2000" spc="145" dirty="0">
                <a:solidFill>
                  <a:srgbClr val="2A2929"/>
                </a:solidFill>
                <a:latin typeface="Microsoft Sans Serif"/>
                <a:cs typeface="Microsoft Sans Serif"/>
              </a:rPr>
              <a:t>№</a:t>
            </a:r>
            <a:r>
              <a:rPr sz="2000" spc="10" dirty="0">
                <a:solidFill>
                  <a:srgbClr val="2A2929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2A2929"/>
                </a:solidFill>
                <a:latin typeface="Microsoft Sans Serif"/>
                <a:cs typeface="Microsoft Sans Serif"/>
              </a:rPr>
              <a:t>937</a:t>
            </a:r>
            <a:r>
              <a:rPr sz="2000" spc="15" dirty="0">
                <a:solidFill>
                  <a:srgbClr val="2A2929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2A2929"/>
                </a:solidFill>
                <a:latin typeface="Microsoft Sans Serif"/>
                <a:cs typeface="Microsoft Sans Serif"/>
              </a:rPr>
              <a:t>-</a:t>
            </a:r>
            <a:r>
              <a:rPr sz="2000" spc="10" dirty="0">
                <a:solidFill>
                  <a:srgbClr val="2A2929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2A2929"/>
                </a:solidFill>
                <a:latin typeface="Microsoft Sans Serif"/>
                <a:cs typeface="Microsoft Sans Serif"/>
              </a:rPr>
              <a:t>р</a:t>
            </a:r>
            <a:endParaRPr sz="2000" dirty="0">
              <a:latin typeface="Microsoft Sans Serif"/>
              <a:cs typeface="Microsoft Sans Serif"/>
            </a:endParaRPr>
          </a:p>
        </p:txBody>
      </p:sp>
      <p:sp>
        <p:nvSpPr>
          <p:cNvPr id="33" name="object 24">
            <a:extLst>
              <a:ext uri="{FF2B5EF4-FFF2-40B4-BE49-F238E27FC236}">
                <a16:creationId xmlns:a16="http://schemas.microsoft.com/office/drawing/2014/main" id="{4B99C292-FF3D-C1CA-FAB2-4D93CA4978E4}"/>
              </a:ext>
            </a:extLst>
          </p:cNvPr>
          <p:cNvSpPr txBox="1"/>
          <p:nvPr/>
        </p:nvSpPr>
        <p:spPr>
          <a:xfrm>
            <a:off x="12875738" y="6321686"/>
            <a:ext cx="4140739" cy="3393814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lang="ru-RU" sz="5500" b="1" spc="-60" dirty="0">
                <a:solidFill>
                  <a:srgbClr val="2A2929"/>
                </a:solidFill>
                <a:latin typeface="Arial"/>
                <a:cs typeface="Arial"/>
              </a:rPr>
              <a:t>02</a:t>
            </a:r>
            <a:endParaRPr sz="5500" dirty="0">
              <a:latin typeface="Arial"/>
              <a:cs typeface="Arial"/>
            </a:endParaRPr>
          </a:p>
          <a:p>
            <a:pPr marL="12700" marR="5080">
              <a:lnSpc>
                <a:spcPct val="107500"/>
              </a:lnSpc>
              <a:spcBef>
                <a:spcPts val="35"/>
              </a:spcBef>
            </a:pPr>
            <a:r>
              <a:rPr lang="ru-RU" sz="2500" b="1" spc="-75" dirty="0">
                <a:solidFill>
                  <a:srgbClr val="2A2929"/>
                </a:solidFill>
                <a:latin typeface="Arial"/>
                <a:cs typeface="Arial"/>
              </a:rPr>
              <a:t>Региональный проект «Развитие туристической инфраструктуры» национального проекта «Туризм и индустрия гостеприимства».</a:t>
            </a:r>
          </a:p>
        </p:txBody>
      </p:sp>
    </p:spTree>
    <p:extLst>
      <p:ext uri="{BB962C8B-B14F-4D97-AF65-F5344CB8AC3E}">
        <p14:creationId xmlns:p14="http://schemas.microsoft.com/office/powerpoint/2010/main" val="3519333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C414DDE-5AFD-A2A1-6FE7-6F6C618929E9}"/>
              </a:ext>
            </a:extLst>
          </p:cNvPr>
          <p:cNvSpPr txBox="1">
            <a:spLocks/>
          </p:cNvSpPr>
          <p:nvPr/>
        </p:nvSpPr>
        <p:spPr>
          <a:xfrm>
            <a:off x="1567621" y="286073"/>
            <a:ext cx="18056873" cy="11079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3900" dirty="0">
                <a:solidFill>
                  <a:prstClr val="black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4</a:t>
            </a:r>
            <a:r>
              <a:rPr lang="ru-RU" sz="3900" dirty="0">
                <a:solidFill>
                  <a:prstClr val="black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. </a:t>
            </a:r>
            <a:r>
              <a:rPr lang="ru-RU" sz="4000" spc="-135" dirty="0">
                <a:solidFill>
                  <a:srgbClr val="2A2929"/>
                </a:solidFill>
                <a:latin typeface="Arial Black" panose="020B0A04020102020204" pitchFamily="34" charset="0"/>
                <a:cs typeface="Arial"/>
              </a:rPr>
              <a:t>ПОДДЕРЖКА В РЕГИОНАХ РЕСПУБЛИКИ АЛТАЙ </a:t>
            </a:r>
          </a:p>
          <a:p>
            <a:pPr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4000" spc="-135" dirty="0">
                <a:solidFill>
                  <a:srgbClr val="2A2929"/>
                </a:solidFill>
                <a:latin typeface="Arial Black" panose="020B0A04020102020204" pitchFamily="34" charset="0"/>
                <a:cs typeface="Arial"/>
              </a:rPr>
              <a:t>(</a:t>
            </a:r>
            <a:r>
              <a:rPr lang="ru-RU" sz="4000" b="0" dirty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Кош-агачский район</a:t>
            </a:r>
            <a:r>
              <a:rPr lang="ru-RU" sz="4000" spc="-135" dirty="0">
                <a:solidFill>
                  <a:srgbClr val="2A2929"/>
                </a:solidFill>
                <a:latin typeface="Arial Black" panose="020B0A04020102020204" pitchFamily="34" charset="0"/>
                <a:cs typeface="Arial"/>
              </a:rPr>
              <a:t>)</a:t>
            </a:r>
            <a:endParaRPr lang="ru-RU" sz="3900" dirty="0">
              <a:solidFill>
                <a:prstClr val="black"/>
              </a:solidFill>
              <a:latin typeface="Arial Black" panose="020B0A040201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2" name="object 11">
            <a:extLst>
              <a:ext uri="{FF2B5EF4-FFF2-40B4-BE49-F238E27FC236}">
                <a16:creationId xmlns:a16="http://schemas.microsoft.com/office/drawing/2014/main" id="{BABD6A29-0A21-6D19-AEC2-FC7AEF59F66C}"/>
              </a:ext>
            </a:extLst>
          </p:cNvPr>
          <p:cNvSpPr txBox="1"/>
          <p:nvPr/>
        </p:nvSpPr>
        <p:spPr>
          <a:xfrm>
            <a:off x="2201674" y="8420100"/>
            <a:ext cx="6383068" cy="1065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0035" marR="5080" indent="-267970" algn="ctr">
              <a:lnSpc>
                <a:spcPct val="115599"/>
              </a:lnSpc>
              <a:spcBef>
                <a:spcPts val="100"/>
              </a:spcBef>
            </a:pPr>
            <a:r>
              <a:rPr lang="ru-RU" sz="2000" b="1" spc="105" dirty="0">
                <a:latin typeface="Arial"/>
                <a:cs typeface="Arial"/>
              </a:rPr>
              <a:t>Развитие обеспечивающей инфраструктуры турбазы «Каменистая» в селе Кош-Агач </a:t>
            </a:r>
          </a:p>
          <a:p>
            <a:pPr marL="280035" marR="5080" indent="-267970" algn="ctr">
              <a:lnSpc>
                <a:spcPct val="115599"/>
              </a:lnSpc>
              <a:spcBef>
                <a:spcPts val="100"/>
              </a:spcBef>
            </a:pPr>
            <a:r>
              <a:rPr lang="ru-RU" sz="2000" b="1" spc="125" dirty="0">
                <a:latin typeface="Arial"/>
                <a:cs typeface="Arial"/>
              </a:rPr>
              <a:t>ИП ГКФХ </a:t>
            </a:r>
            <a:r>
              <a:rPr lang="ru-RU" sz="2000" b="1" spc="125" dirty="0" err="1">
                <a:latin typeface="Arial"/>
                <a:cs typeface="Arial"/>
              </a:rPr>
              <a:t>Сабулаков</a:t>
            </a:r>
            <a:r>
              <a:rPr lang="ru-RU" sz="2000" b="1" spc="125" dirty="0">
                <a:latin typeface="Arial"/>
                <a:cs typeface="Arial"/>
              </a:rPr>
              <a:t> Чечен </a:t>
            </a:r>
            <a:r>
              <a:rPr lang="ru-RU" sz="2000" b="1" spc="125" dirty="0" err="1">
                <a:latin typeface="Arial"/>
                <a:cs typeface="Arial"/>
              </a:rPr>
              <a:t>Советович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3" name="object 15">
            <a:extLst>
              <a:ext uri="{FF2B5EF4-FFF2-40B4-BE49-F238E27FC236}">
                <a16:creationId xmlns:a16="http://schemas.microsoft.com/office/drawing/2014/main" id="{14C2BA77-4A4B-6D49-FF8B-05376AD4AE73}"/>
              </a:ext>
            </a:extLst>
          </p:cNvPr>
          <p:cNvSpPr txBox="1"/>
          <p:nvPr/>
        </p:nvSpPr>
        <p:spPr>
          <a:xfrm>
            <a:off x="9816324" y="8384930"/>
            <a:ext cx="7467599" cy="1136208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51435" algn="ctr">
              <a:lnSpc>
                <a:spcPct val="100000"/>
              </a:lnSpc>
              <a:spcBef>
                <a:spcPts val="480"/>
              </a:spcBef>
            </a:pPr>
            <a:r>
              <a:rPr lang="ru-RU" sz="2050" b="1" spc="120" dirty="0">
                <a:latin typeface="Arial"/>
                <a:cs typeface="Arial"/>
              </a:rPr>
              <a:t>Обустройство смотровой площадки на горе </a:t>
            </a:r>
          </a:p>
          <a:p>
            <a:pPr marL="51435" algn="ctr">
              <a:lnSpc>
                <a:spcPct val="100000"/>
              </a:lnSpc>
              <a:spcBef>
                <a:spcPts val="480"/>
              </a:spcBef>
            </a:pPr>
            <a:r>
              <a:rPr lang="ru-RU" sz="2050" b="1" spc="120" dirty="0" err="1">
                <a:latin typeface="Arial"/>
                <a:cs typeface="Arial"/>
              </a:rPr>
              <a:t>Соок-Кыр</a:t>
            </a:r>
            <a:r>
              <a:rPr lang="ru-RU" sz="2050" b="1" spc="120" dirty="0">
                <a:latin typeface="Arial"/>
                <a:cs typeface="Arial"/>
              </a:rPr>
              <a:t> на территории Кош-Агачского района</a:t>
            </a:r>
          </a:p>
          <a:p>
            <a:pPr marL="51435" algn="ctr">
              <a:lnSpc>
                <a:spcPct val="100000"/>
              </a:lnSpc>
              <a:spcBef>
                <a:spcPts val="480"/>
              </a:spcBef>
            </a:pPr>
            <a:r>
              <a:rPr lang="ru-RU" sz="2050" b="1" spc="160" dirty="0">
                <a:latin typeface="Arial"/>
                <a:cs typeface="Arial"/>
              </a:rPr>
              <a:t>ИП </a:t>
            </a:r>
            <a:r>
              <a:rPr lang="ru-RU" sz="2050" b="1" spc="160" dirty="0" err="1">
                <a:latin typeface="Arial"/>
                <a:cs typeface="Arial"/>
              </a:rPr>
              <a:t>Олчонов</a:t>
            </a:r>
            <a:r>
              <a:rPr lang="ru-RU" sz="2050" b="1" spc="160" dirty="0">
                <a:latin typeface="Arial"/>
                <a:cs typeface="Arial"/>
              </a:rPr>
              <a:t> Александр Валерьевич</a:t>
            </a:r>
            <a:endParaRPr sz="2050" dirty="0">
              <a:latin typeface="Arial"/>
              <a:cs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7081A6-8D20-8272-1634-109743F75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1974623"/>
            <a:ext cx="8202648" cy="61519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C5E0E6-6D9C-F4A2-34D1-ECD5B817B3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617" y="1974621"/>
            <a:ext cx="8202649" cy="61519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F8AE4E-A1C6-BAC3-7CE1-FCE4AD2145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</a:blip>
          <a:srcRect l="73293" t="29464" r="17859" b="14074"/>
          <a:stretch/>
        </p:blipFill>
        <p:spPr>
          <a:xfrm>
            <a:off x="-12892" y="-52413"/>
            <a:ext cx="1350509" cy="1033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95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CF85C1D-932A-7462-DA1C-73A390F42C6E}"/>
              </a:ext>
            </a:extLst>
          </p:cNvPr>
          <p:cNvSpPr txBox="1"/>
          <p:nvPr/>
        </p:nvSpPr>
        <p:spPr>
          <a:xfrm>
            <a:off x="1681716" y="2013390"/>
            <a:ext cx="16117352" cy="324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государственная поддержка общественных инициатив и проектов юридических лиц (за исключением некоммерческих организаций, являющихся государственными (муниципальными) учреждениями) и индивидуальных предпринимателей, направленных на развитие туристской инфраструктуры: </a:t>
            </a:r>
          </a:p>
          <a:p>
            <a:pPr indent="457200"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мероприятия по созданию и (или) развитию национальных туристских маршрутов могут быть направлены на приобретение и установку санитарных модулей;</a:t>
            </a:r>
          </a:p>
          <a:p>
            <a:pPr indent="457200"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создание объектов кемпинг-размещения,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кемпстоянок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 также приобретение кемпинговых палаток и других видов оборудования, используемого для организации пребывания (ночлега), включающих обустройство жилой и рекреационной зон, оборудование санитарных узлов (мест общего пользования), обеспечение доступа для лиц с ограниченными возможностями здоровья, создание системы визуальной информации и навигации.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F3C4D4-BCAF-9DB3-3AB5-E464BF4139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l="73293" t="29464" r="17859" b="14074"/>
          <a:stretch/>
        </p:blipFill>
        <p:spPr>
          <a:xfrm>
            <a:off x="-12892" y="-52413"/>
            <a:ext cx="1350509" cy="10339413"/>
          </a:xfrm>
          <a:prstGeom prst="rect">
            <a:avLst/>
          </a:prstGeom>
        </p:spPr>
      </p:pic>
      <p:sp>
        <p:nvSpPr>
          <p:cNvPr id="28" name="Заголовок 3">
            <a:extLst>
              <a:ext uri="{FF2B5EF4-FFF2-40B4-BE49-F238E27FC236}">
                <a16:creationId xmlns:a16="http://schemas.microsoft.com/office/drawing/2014/main" id="{F6DCB4D8-542A-1465-9CBA-DCCE4293F5CA}"/>
              </a:ext>
            </a:extLst>
          </p:cNvPr>
          <p:cNvSpPr txBox="1">
            <a:spLocks/>
          </p:cNvSpPr>
          <p:nvPr/>
        </p:nvSpPr>
        <p:spPr>
          <a:xfrm>
            <a:off x="1447800" y="266700"/>
            <a:ext cx="18056873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3900" dirty="0">
                <a:solidFill>
                  <a:prstClr val="black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5. </a:t>
            </a:r>
            <a:r>
              <a:rPr lang="ru-RU" sz="4000" spc="-135" dirty="0">
                <a:solidFill>
                  <a:srgbClr val="2A2929"/>
                </a:solidFill>
                <a:latin typeface="Arial Black" panose="020B0A04020102020204" pitchFamily="34" charset="0"/>
                <a:ea typeface="+mn-ea"/>
                <a:cs typeface="Arial"/>
              </a:rPr>
              <a:t>ВИДЫ ПОДДЕРЖКИ В 2024 ГОДУ</a:t>
            </a:r>
            <a:endParaRPr lang="ru-RU" sz="3900" dirty="0">
              <a:solidFill>
                <a:prstClr val="black"/>
              </a:solidFill>
              <a:latin typeface="Arial Black" panose="020B0A04020102020204" pitchFamily="34" charset="0"/>
              <a:ea typeface="+mn-ea"/>
              <a:cs typeface="Arial Black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9CAFF3-E63F-64DB-C4D9-1028A5A6E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1809" y="6740085"/>
            <a:ext cx="4080951" cy="3067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A24379-4DC2-6362-7969-42D4E9ED1804}"/>
              </a:ext>
            </a:extLst>
          </p:cNvPr>
          <p:cNvSpPr txBox="1"/>
          <p:nvPr/>
        </p:nvSpPr>
        <p:spPr>
          <a:xfrm>
            <a:off x="1681715" y="5623479"/>
            <a:ext cx="12948685" cy="3955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2) государственная поддержка развития инфраструктуры туризма в рамках проектов юридических лиц и индивидуальных предпринимателей, которыми предусматривается реализация следующих мероприятий:</a:t>
            </a:r>
          </a:p>
          <a:p>
            <a:pPr marL="0" marR="0" lvl="0" indent="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приобретение туристского оборудования, в том числе используемого в целях обеспечения эксплуатации туристских объектов, объектов туристского показа, приобретение оборудования для туристских информационных центров, пунктов проката, включая детские комплексы;</a:t>
            </a:r>
          </a:p>
          <a:p>
            <a:pPr marL="0" marR="0" lvl="0" indent="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реализация проектов, направленных на создание и развитие доступной туристской среды для            лиц с ограниченными возможностями здоровья, стимулирование развития инклюзивного туризма                            (в том числе оборудование пандусов, подъемников, адаптационные работы и иные мероприятия                   по созданию безбарьерной среды, среды для лиц с ограниченными возможностями здоровья                          по зрению и слуху).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86E3921E-E7AA-E2A5-6C39-46B4D7360FC4}"/>
              </a:ext>
            </a:extLst>
          </p:cNvPr>
          <p:cNvSpPr txBox="1"/>
          <p:nvPr/>
        </p:nvSpPr>
        <p:spPr>
          <a:xfrm>
            <a:off x="1484673" y="1993171"/>
            <a:ext cx="9737992" cy="6002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мероприятий индивидуальной программы развития Республики Алтай Субсидии на развитие обеспечивающей и туристской инфраструктуры туристско-рекреационных кластеров по направлениям:</a:t>
            </a:r>
          </a:p>
          <a:p>
            <a:pPr>
              <a:lnSpc>
                <a:spcPct val="115000"/>
              </a:lnSpc>
            </a:pP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15000"/>
              </a:lnSpc>
            </a:pP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обустройство мест отдыха объектов придорожного сервиса, объектов туристского показа и посещения: смотровые площадки, беседки, указатели, парковки, дорожки, устройство покрытий, освещение, размещение малых архитектурных форм и т.д.</a:t>
            </a:r>
          </a:p>
          <a:p>
            <a:pPr>
              <a:lnSpc>
                <a:spcPct val="115000"/>
              </a:lnSpc>
            </a:pPr>
            <a:endParaRPr lang="ru-RU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создание, реконструкция объектов обеспечивающей инфраструктуры: развитие сети электроснабжения, газоснабжения, теплоснабжения, водоснабжения,        водоотведения, связи и т.д.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F3C4D4-BCAF-9DB3-3AB5-E464BF4139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l="73293" t="29464" r="17859" b="14074"/>
          <a:stretch/>
        </p:blipFill>
        <p:spPr>
          <a:xfrm>
            <a:off x="-12892" y="-52413"/>
            <a:ext cx="1350509" cy="1033941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2B3DFE6-6324-C5A2-EF9A-F34EB4E61441}"/>
              </a:ext>
            </a:extLst>
          </p:cNvPr>
          <p:cNvSpPr txBox="1"/>
          <p:nvPr/>
        </p:nvSpPr>
        <p:spPr>
          <a:xfrm>
            <a:off x="12496800" y="6210300"/>
            <a:ext cx="4949635" cy="22467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>
                <a:latin typeface="Arial Black" panose="020B0604020202020204" pitchFamily="34" charset="0"/>
                <a:ea typeface="Times New Roman" panose="02020603050405020304" pitchFamily="18" charset="0"/>
                <a:cs typeface="Arial Black" panose="020B0604020202020204" pitchFamily="34" charset="0"/>
              </a:rPr>
              <a:t>Индивидуальная  программа социально-экономического развития  Республики Алтай</a:t>
            </a:r>
          </a:p>
        </p:txBody>
      </p:sp>
      <p:sp>
        <p:nvSpPr>
          <p:cNvPr id="28" name="Заголовок 3">
            <a:extLst>
              <a:ext uri="{FF2B5EF4-FFF2-40B4-BE49-F238E27FC236}">
                <a16:creationId xmlns:a16="http://schemas.microsoft.com/office/drawing/2014/main" id="{F6DCB4D8-542A-1465-9CBA-DCCE4293F5CA}"/>
              </a:ext>
            </a:extLst>
          </p:cNvPr>
          <p:cNvSpPr txBox="1">
            <a:spLocks/>
          </p:cNvSpPr>
          <p:nvPr/>
        </p:nvSpPr>
        <p:spPr>
          <a:xfrm>
            <a:off x="1447800" y="266700"/>
            <a:ext cx="18056873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3900" dirty="0">
                <a:solidFill>
                  <a:prstClr val="black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6. </a:t>
            </a:r>
            <a:r>
              <a:rPr lang="ru-RU" sz="4000" spc="-135" dirty="0">
                <a:solidFill>
                  <a:srgbClr val="2A2929"/>
                </a:solidFill>
                <a:latin typeface="Arial Black" panose="020B0A04020102020204" pitchFamily="34" charset="0"/>
                <a:ea typeface="+mn-ea"/>
                <a:cs typeface="Arial"/>
              </a:rPr>
              <a:t>ВИДЫ ПОДДЕРЖКИ В 2024 ГОДУ</a:t>
            </a:r>
            <a:endParaRPr lang="ru-RU" sz="3900" dirty="0">
              <a:solidFill>
                <a:prstClr val="black"/>
              </a:solidFill>
              <a:latin typeface="Arial Black" panose="020B0A04020102020204" pitchFamily="34" charset="0"/>
              <a:ea typeface="+mn-ea"/>
              <a:cs typeface="Arial Black" panose="020B0604020202020204" pitchFamily="34" charset="0"/>
            </a:endParaRPr>
          </a:p>
        </p:txBody>
      </p:sp>
      <p:grpSp>
        <p:nvGrpSpPr>
          <p:cNvPr id="2" name="object 18">
            <a:extLst>
              <a:ext uri="{FF2B5EF4-FFF2-40B4-BE49-F238E27FC236}">
                <a16:creationId xmlns:a16="http://schemas.microsoft.com/office/drawing/2014/main" id="{51F31DC5-EDD0-FD1C-EABB-2938818D2663}"/>
              </a:ext>
            </a:extLst>
          </p:cNvPr>
          <p:cNvGrpSpPr/>
          <p:nvPr/>
        </p:nvGrpSpPr>
        <p:grpSpPr>
          <a:xfrm>
            <a:off x="12192000" y="4533900"/>
            <a:ext cx="5486400" cy="4765447"/>
            <a:chOff x="6650555" y="3858598"/>
            <a:chExt cx="4991100" cy="4765411"/>
          </a:xfrm>
        </p:grpSpPr>
        <p:sp>
          <p:nvSpPr>
            <p:cNvPr id="4" name="object 19">
              <a:extLst>
                <a:ext uri="{FF2B5EF4-FFF2-40B4-BE49-F238E27FC236}">
                  <a16:creationId xmlns:a16="http://schemas.microsoft.com/office/drawing/2014/main" id="{B4091EBE-6331-CC9D-ECB6-E03EC5C957CE}"/>
                </a:ext>
              </a:extLst>
            </p:cNvPr>
            <p:cNvSpPr/>
            <p:nvPr/>
          </p:nvSpPr>
          <p:spPr>
            <a:xfrm>
              <a:off x="6650555" y="4675802"/>
              <a:ext cx="4991100" cy="3948207"/>
            </a:xfrm>
            <a:custGeom>
              <a:avLst/>
              <a:gdLst/>
              <a:ahLst/>
              <a:cxnLst/>
              <a:rect l="l" t="t" r="r" b="b"/>
              <a:pathLst>
                <a:path w="4991100" h="4581525">
                  <a:moveTo>
                    <a:pt x="4946919" y="4581524"/>
                  </a:moveTo>
                  <a:lnTo>
                    <a:pt x="44115" y="4581524"/>
                  </a:lnTo>
                  <a:lnTo>
                    <a:pt x="26967" y="4578053"/>
                  </a:lnTo>
                  <a:lnTo>
                    <a:pt x="12941" y="4568595"/>
                  </a:lnTo>
                  <a:lnTo>
                    <a:pt x="3474" y="4554585"/>
                  </a:lnTo>
                  <a:lnTo>
                    <a:pt x="0" y="4537454"/>
                  </a:lnTo>
                  <a:lnTo>
                    <a:pt x="0" y="44069"/>
                  </a:lnTo>
                  <a:lnTo>
                    <a:pt x="3474" y="26939"/>
                  </a:lnTo>
                  <a:lnTo>
                    <a:pt x="12941" y="12928"/>
                  </a:lnTo>
                  <a:lnTo>
                    <a:pt x="26967" y="3471"/>
                  </a:lnTo>
                  <a:lnTo>
                    <a:pt x="44115" y="0"/>
                  </a:lnTo>
                  <a:lnTo>
                    <a:pt x="4946919" y="0"/>
                  </a:lnTo>
                  <a:lnTo>
                    <a:pt x="4964067" y="3471"/>
                  </a:lnTo>
                  <a:lnTo>
                    <a:pt x="4978092" y="12928"/>
                  </a:lnTo>
                  <a:lnTo>
                    <a:pt x="4983638" y="21135"/>
                  </a:lnTo>
                  <a:lnTo>
                    <a:pt x="44115" y="21135"/>
                  </a:lnTo>
                  <a:lnTo>
                    <a:pt x="35210" y="22948"/>
                  </a:lnTo>
                  <a:lnTo>
                    <a:pt x="27909" y="27880"/>
                  </a:lnTo>
                  <a:lnTo>
                    <a:pt x="22971" y="35174"/>
                  </a:lnTo>
                  <a:lnTo>
                    <a:pt x="21157" y="44069"/>
                  </a:lnTo>
                  <a:lnTo>
                    <a:pt x="21157" y="4537454"/>
                  </a:lnTo>
                  <a:lnTo>
                    <a:pt x="22971" y="4546350"/>
                  </a:lnTo>
                  <a:lnTo>
                    <a:pt x="27909" y="4553643"/>
                  </a:lnTo>
                  <a:lnTo>
                    <a:pt x="35210" y="4558576"/>
                  </a:lnTo>
                  <a:lnTo>
                    <a:pt x="44115" y="4560389"/>
                  </a:lnTo>
                  <a:lnTo>
                    <a:pt x="4983638" y="4560389"/>
                  </a:lnTo>
                  <a:lnTo>
                    <a:pt x="4978092" y="4568595"/>
                  </a:lnTo>
                  <a:lnTo>
                    <a:pt x="4964067" y="4578053"/>
                  </a:lnTo>
                  <a:lnTo>
                    <a:pt x="4946919" y="4581524"/>
                  </a:lnTo>
                  <a:close/>
                </a:path>
                <a:path w="4991100" h="4581525">
                  <a:moveTo>
                    <a:pt x="4983638" y="4560389"/>
                  </a:moveTo>
                  <a:lnTo>
                    <a:pt x="4946919" y="4560389"/>
                  </a:lnTo>
                  <a:lnTo>
                    <a:pt x="4955824" y="4558576"/>
                  </a:lnTo>
                  <a:lnTo>
                    <a:pt x="4963125" y="4553643"/>
                  </a:lnTo>
                  <a:lnTo>
                    <a:pt x="4968062" y="4546350"/>
                  </a:lnTo>
                  <a:lnTo>
                    <a:pt x="4969877" y="4537454"/>
                  </a:lnTo>
                  <a:lnTo>
                    <a:pt x="4969877" y="44069"/>
                  </a:lnTo>
                  <a:lnTo>
                    <a:pt x="4968062" y="35174"/>
                  </a:lnTo>
                  <a:lnTo>
                    <a:pt x="4963125" y="27880"/>
                  </a:lnTo>
                  <a:lnTo>
                    <a:pt x="4955824" y="22948"/>
                  </a:lnTo>
                  <a:lnTo>
                    <a:pt x="4946919" y="21135"/>
                  </a:lnTo>
                  <a:lnTo>
                    <a:pt x="4983638" y="21135"/>
                  </a:lnTo>
                  <a:lnTo>
                    <a:pt x="4987560" y="26939"/>
                  </a:lnTo>
                  <a:lnTo>
                    <a:pt x="4991034" y="44069"/>
                  </a:lnTo>
                  <a:lnTo>
                    <a:pt x="4991034" y="4537454"/>
                  </a:lnTo>
                  <a:lnTo>
                    <a:pt x="4987560" y="4554585"/>
                  </a:lnTo>
                  <a:lnTo>
                    <a:pt x="4983638" y="4560389"/>
                  </a:lnTo>
                  <a:close/>
                </a:path>
              </a:pathLst>
            </a:custGeom>
            <a:solidFill>
              <a:srgbClr val="2A29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20">
              <a:extLst>
                <a:ext uri="{FF2B5EF4-FFF2-40B4-BE49-F238E27FC236}">
                  <a16:creationId xmlns:a16="http://schemas.microsoft.com/office/drawing/2014/main" id="{3F1D3CD5-0CCE-1D7C-4356-6A31E19A137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00546" y="3858598"/>
              <a:ext cx="1281574" cy="1285857"/>
            </a:xfrm>
            <a:prstGeom prst="rect">
              <a:avLst/>
            </a:prstGeom>
          </p:spPr>
        </p:pic>
        <p:sp>
          <p:nvSpPr>
            <p:cNvPr id="7" name="object 21">
              <a:extLst>
                <a:ext uri="{FF2B5EF4-FFF2-40B4-BE49-F238E27FC236}">
                  <a16:creationId xmlns:a16="http://schemas.microsoft.com/office/drawing/2014/main" id="{9FCE2DEA-CA65-1777-50A9-7372D168E923}"/>
                </a:ext>
              </a:extLst>
            </p:cNvPr>
            <p:cNvSpPr/>
            <p:nvPr/>
          </p:nvSpPr>
          <p:spPr>
            <a:xfrm>
              <a:off x="7911062" y="4501048"/>
              <a:ext cx="949960" cy="949960"/>
            </a:xfrm>
            <a:custGeom>
              <a:avLst/>
              <a:gdLst/>
              <a:ahLst/>
              <a:cxnLst/>
              <a:rect l="l" t="t" r="r" b="b"/>
              <a:pathLst>
                <a:path w="949959" h="949960">
                  <a:moveTo>
                    <a:pt x="474745" y="949491"/>
                  </a:moveTo>
                  <a:lnTo>
                    <a:pt x="426205" y="947040"/>
                  </a:lnTo>
                  <a:lnTo>
                    <a:pt x="379068" y="939846"/>
                  </a:lnTo>
                  <a:lnTo>
                    <a:pt x="333571" y="928148"/>
                  </a:lnTo>
                  <a:lnTo>
                    <a:pt x="289953" y="912184"/>
                  </a:lnTo>
                  <a:lnTo>
                    <a:pt x="248453" y="892192"/>
                  </a:lnTo>
                  <a:lnTo>
                    <a:pt x="209310" y="868412"/>
                  </a:lnTo>
                  <a:lnTo>
                    <a:pt x="172763" y="841083"/>
                  </a:lnTo>
                  <a:lnTo>
                    <a:pt x="139049" y="810442"/>
                  </a:lnTo>
                  <a:lnTo>
                    <a:pt x="108408" y="776728"/>
                  </a:lnTo>
                  <a:lnTo>
                    <a:pt x="81079" y="740180"/>
                  </a:lnTo>
                  <a:lnTo>
                    <a:pt x="57299" y="701038"/>
                  </a:lnTo>
                  <a:lnTo>
                    <a:pt x="37307" y="659538"/>
                  </a:lnTo>
                  <a:lnTo>
                    <a:pt x="21343" y="615920"/>
                  </a:lnTo>
                  <a:lnTo>
                    <a:pt x="9645" y="570423"/>
                  </a:lnTo>
                  <a:lnTo>
                    <a:pt x="2451" y="523285"/>
                  </a:lnTo>
                  <a:lnTo>
                    <a:pt x="0" y="474745"/>
                  </a:lnTo>
                  <a:lnTo>
                    <a:pt x="2451" y="426205"/>
                  </a:lnTo>
                  <a:lnTo>
                    <a:pt x="9645" y="379068"/>
                  </a:lnTo>
                  <a:lnTo>
                    <a:pt x="21343" y="333571"/>
                  </a:lnTo>
                  <a:lnTo>
                    <a:pt x="37307" y="289953"/>
                  </a:lnTo>
                  <a:lnTo>
                    <a:pt x="57299" y="248453"/>
                  </a:lnTo>
                  <a:lnTo>
                    <a:pt x="81079" y="209310"/>
                  </a:lnTo>
                  <a:lnTo>
                    <a:pt x="108408" y="172763"/>
                  </a:lnTo>
                  <a:lnTo>
                    <a:pt x="139049" y="139049"/>
                  </a:lnTo>
                  <a:lnTo>
                    <a:pt x="172763" y="108408"/>
                  </a:lnTo>
                  <a:lnTo>
                    <a:pt x="209310" y="81079"/>
                  </a:lnTo>
                  <a:lnTo>
                    <a:pt x="248453" y="57299"/>
                  </a:lnTo>
                  <a:lnTo>
                    <a:pt x="289953" y="37307"/>
                  </a:lnTo>
                  <a:lnTo>
                    <a:pt x="333571" y="21343"/>
                  </a:lnTo>
                  <a:lnTo>
                    <a:pt x="379068" y="9645"/>
                  </a:lnTo>
                  <a:lnTo>
                    <a:pt x="426205" y="2451"/>
                  </a:lnTo>
                  <a:lnTo>
                    <a:pt x="474745" y="0"/>
                  </a:lnTo>
                  <a:lnTo>
                    <a:pt x="523285" y="2451"/>
                  </a:lnTo>
                  <a:lnTo>
                    <a:pt x="570423" y="9645"/>
                  </a:lnTo>
                  <a:lnTo>
                    <a:pt x="615920" y="21343"/>
                  </a:lnTo>
                  <a:lnTo>
                    <a:pt x="659538" y="37307"/>
                  </a:lnTo>
                  <a:lnTo>
                    <a:pt x="701038" y="57299"/>
                  </a:lnTo>
                  <a:lnTo>
                    <a:pt x="740180" y="81079"/>
                  </a:lnTo>
                  <a:lnTo>
                    <a:pt x="776728" y="108408"/>
                  </a:lnTo>
                  <a:lnTo>
                    <a:pt x="810442" y="139049"/>
                  </a:lnTo>
                  <a:lnTo>
                    <a:pt x="841083" y="172763"/>
                  </a:lnTo>
                  <a:lnTo>
                    <a:pt x="868412" y="209310"/>
                  </a:lnTo>
                  <a:lnTo>
                    <a:pt x="892192" y="248453"/>
                  </a:lnTo>
                  <a:lnTo>
                    <a:pt x="912184" y="289953"/>
                  </a:lnTo>
                  <a:lnTo>
                    <a:pt x="928148" y="333571"/>
                  </a:lnTo>
                  <a:lnTo>
                    <a:pt x="939846" y="379068"/>
                  </a:lnTo>
                  <a:lnTo>
                    <a:pt x="947040" y="426205"/>
                  </a:lnTo>
                  <a:lnTo>
                    <a:pt x="949491" y="474745"/>
                  </a:lnTo>
                  <a:lnTo>
                    <a:pt x="947040" y="523285"/>
                  </a:lnTo>
                  <a:lnTo>
                    <a:pt x="939846" y="570423"/>
                  </a:lnTo>
                  <a:lnTo>
                    <a:pt x="928148" y="615920"/>
                  </a:lnTo>
                  <a:lnTo>
                    <a:pt x="912184" y="659538"/>
                  </a:lnTo>
                  <a:lnTo>
                    <a:pt x="892192" y="701038"/>
                  </a:lnTo>
                  <a:lnTo>
                    <a:pt x="868412" y="740180"/>
                  </a:lnTo>
                  <a:lnTo>
                    <a:pt x="841083" y="776728"/>
                  </a:lnTo>
                  <a:lnTo>
                    <a:pt x="810442" y="810442"/>
                  </a:lnTo>
                  <a:lnTo>
                    <a:pt x="776728" y="841083"/>
                  </a:lnTo>
                  <a:lnTo>
                    <a:pt x="740180" y="868412"/>
                  </a:lnTo>
                  <a:lnTo>
                    <a:pt x="701038" y="892192"/>
                  </a:lnTo>
                  <a:lnTo>
                    <a:pt x="659538" y="912184"/>
                  </a:lnTo>
                  <a:lnTo>
                    <a:pt x="615920" y="928148"/>
                  </a:lnTo>
                  <a:lnTo>
                    <a:pt x="570423" y="939846"/>
                  </a:lnTo>
                  <a:lnTo>
                    <a:pt x="523285" y="947040"/>
                  </a:lnTo>
                  <a:lnTo>
                    <a:pt x="474745" y="949491"/>
                  </a:lnTo>
                  <a:close/>
                </a:path>
              </a:pathLst>
            </a:custGeom>
            <a:solidFill>
              <a:srgbClr val="ABE3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22">
              <a:extLst>
                <a:ext uri="{FF2B5EF4-FFF2-40B4-BE49-F238E27FC236}">
                  <a16:creationId xmlns:a16="http://schemas.microsoft.com/office/drawing/2014/main" id="{12243688-33BF-2B99-C069-F0259B75133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13137" y="4604619"/>
              <a:ext cx="745526" cy="7173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375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4CC3E61-3513-D5A7-EC39-964F7610F6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46" r="8872"/>
          <a:stretch/>
        </p:blipFill>
        <p:spPr>
          <a:xfrm>
            <a:off x="14571433" y="2328726"/>
            <a:ext cx="2455735" cy="26215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24F3D4E-7BC1-1D30-ADCE-529EF39780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752"/>
          <a:stretch/>
        </p:blipFill>
        <p:spPr>
          <a:xfrm>
            <a:off x="15254279" y="1317485"/>
            <a:ext cx="3033721" cy="168367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527FC53-20CE-3318-C1C3-98CA05EA0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8448" y="2245312"/>
            <a:ext cx="3495412" cy="262155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D06F346-1560-69DD-4022-C6E18B74F2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0610" y="1622727"/>
            <a:ext cx="3718112" cy="141199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2839FA4-A540-D680-B106-2C0F79540D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3222267" y="1860504"/>
            <a:ext cx="1997164" cy="135068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FF3757E-97E1-EE34-B90C-03BBCD98A0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1187" b="21560"/>
          <a:stretch/>
        </p:blipFill>
        <p:spPr>
          <a:xfrm>
            <a:off x="12452246" y="4078299"/>
            <a:ext cx="2884005" cy="116685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BFE4635-C951-9325-CDE3-726FD011E52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743" b="74071" l="62813" r="96188">
                        <a14:foregroundMark x1="64938" y1="67611" x2="64938" y2="67611"/>
                        <a14:foregroundMark x1="64625" y1="67168" x2="69875" y2="73628"/>
                        <a14:foregroundMark x1="69875" y1="73628" x2="77750" y2="74956"/>
                        <a14:foregroundMark x1="77750" y1="74956" x2="90688" y2="72832"/>
                        <a14:foregroundMark x1="90688" y1="72832" x2="90813" y2="65841"/>
                        <a14:foregroundMark x1="80313" y1="70442" x2="72250" y2="70885"/>
                        <a14:foregroundMark x1="75813" y1="71681" x2="78500" y2="73186"/>
                        <a14:foregroundMark x1="70875" y1="67876" x2="71938" y2="71416"/>
                        <a14:foregroundMark x1="67250" y1="69912" x2="63563" y2="72920"/>
                        <a14:foregroundMark x1="63188" y1="68673" x2="68125" y2="74071"/>
                        <a14:foregroundMark x1="68125" y1="74071" x2="68375" y2="73717"/>
                        <a14:foregroundMark x1="62813" y1="68407" x2="62813" y2="68407"/>
                        <a14:foregroundMark x1="94000" y1="68673" x2="91375" y2="72920"/>
                        <a14:foregroundMark x1="89563" y1="33274" x2="86188" y2="25929"/>
                        <a14:foregroundMark x1="86188" y1="25929" x2="79875" y2="24248"/>
                        <a14:foregroundMark x1="79875" y1="24248" x2="79750" y2="23982"/>
                        <a14:foregroundMark x1="82438" y1="22743" x2="88750" y2="26372"/>
                        <a14:foregroundMark x1="88750" y1="26372" x2="92250" y2="32301"/>
                        <a14:foregroundMark x1="93125" y1="69115" x2="93125" y2="72478"/>
                      </a14:backgroundRemoval>
                    </a14:imgEffect>
                  </a14:imgLayer>
                </a14:imgProps>
              </a:ext>
            </a:extLst>
          </a:blip>
          <a:srcRect l="62468" t="18930" b="25544"/>
          <a:stretch/>
        </p:blipFill>
        <p:spPr>
          <a:xfrm>
            <a:off x="16676585" y="3615623"/>
            <a:ext cx="1611415" cy="168367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D65155F-4359-5FE6-6AA7-83573D3E3D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091" y="5588845"/>
            <a:ext cx="6093971" cy="444669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88A24F6-E129-EC88-991D-EE52EAA5E5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83800" y="3221158"/>
            <a:ext cx="4456775" cy="27026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D5B6F9-2E88-FCCB-03AA-4A073996781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 amt="85000"/>
          </a:blip>
          <a:srcRect l="73293" t="29464" r="17859" b="14074"/>
          <a:stretch/>
        </p:blipFill>
        <p:spPr>
          <a:xfrm>
            <a:off x="-12892" y="-52413"/>
            <a:ext cx="1350509" cy="10339413"/>
          </a:xfrm>
          <a:prstGeom prst="rect">
            <a:avLst/>
          </a:prstGeom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B8232810-4C55-5F6A-9102-BBEED929D859}"/>
              </a:ext>
            </a:extLst>
          </p:cNvPr>
          <p:cNvSpPr txBox="1">
            <a:spLocks/>
          </p:cNvSpPr>
          <p:nvPr/>
        </p:nvSpPr>
        <p:spPr>
          <a:xfrm>
            <a:off x="1447800" y="266700"/>
            <a:ext cx="18056873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3900" dirty="0">
                <a:solidFill>
                  <a:prstClr val="black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7. </a:t>
            </a:r>
            <a:r>
              <a:rPr lang="ru-RU" sz="4000" dirty="0">
                <a:solidFill>
                  <a:prstClr val="black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ПРОДВИЖЕНИЕ ТУРПРОДУКТА РЕСПУБЛИКИ АЛТАЙ</a:t>
            </a:r>
            <a:endParaRPr lang="ru-RU" sz="3900" dirty="0">
              <a:solidFill>
                <a:prstClr val="black"/>
              </a:solidFill>
              <a:latin typeface="Arial Black" panose="020B0A040201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2" name="object 12">
            <a:extLst>
              <a:ext uri="{FF2B5EF4-FFF2-40B4-BE49-F238E27FC236}">
                <a16:creationId xmlns:a16="http://schemas.microsoft.com/office/drawing/2014/main" id="{DB3F584A-2501-5AF9-8615-B33263345941}"/>
              </a:ext>
            </a:extLst>
          </p:cNvPr>
          <p:cNvSpPr txBox="1"/>
          <p:nvPr/>
        </p:nvSpPr>
        <p:spPr>
          <a:xfrm>
            <a:off x="1385747" y="1730497"/>
            <a:ext cx="7758253" cy="805349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530225" algn="just">
              <a:lnSpc>
                <a:spcPct val="100000"/>
              </a:lnSpc>
              <a:spcBef>
                <a:spcPts val="520"/>
              </a:spcBef>
            </a:pPr>
            <a:r>
              <a:rPr lang="ru-RU" sz="2400" b="1" dirty="0">
                <a:latin typeface="Arial"/>
                <a:cs typeface="Arial"/>
              </a:rPr>
              <a:t>В 2023 году обучено по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ru-RU" sz="2400" b="1" dirty="0">
                <a:latin typeface="Arial"/>
                <a:cs typeface="Arial"/>
              </a:rPr>
              <a:t>курсам повышения квалификации более 380 специалистов</a:t>
            </a:r>
            <a:endParaRPr lang="en-US" sz="2400" b="1" dirty="0">
              <a:latin typeface="Arial"/>
              <a:cs typeface="Arial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D8D946-AE81-7367-003D-74631E81294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93" b="3351"/>
          <a:stretch/>
        </p:blipFill>
        <p:spPr>
          <a:xfrm>
            <a:off x="1804122" y="2703745"/>
            <a:ext cx="6454098" cy="30425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8EDB6D-BC37-0171-465C-ACBF8053449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36" b="1316"/>
          <a:stretch/>
        </p:blipFill>
        <p:spPr>
          <a:xfrm>
            <a:off x="1788269" y="7127905"/>
            <a:ext cx="6485805" cy="30425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55D813-95A9-2322-BE0E-B2A46BAE9FC1}"/>
              </a:ext>
            </a:extLst>
          </p:cNvPr>
          <p:cNvSpPr txBox="1"/>
          <p:nvPr/>
        </p:nvSpPr>
        <p:spPr>
          <a:xfrm>
            <a:off x="1337617" y="5991969"/>
            <a:ext cx="9761220" cy="895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0225" marR="0" lvl="0" indent="0" algn="just" defTabSz="914400" rtl="0" eaLnBrk="1" fontAlgn="auto" latinLnBrk="0" hangingPunct="1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Аттестовано 76 экскурсоводов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/>
            </a:endParaRPr>
          </a:p>
          <a:p>
            <a:pPr marL="530225" marR="0" lvl="0" indent="0" algn="just" defTabSz="914400" rtl="0" eaLnBrk="1" fontAlgn="auto" latinLnBrk="0" hangingPunct="1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(гидов) и гидов-переводчиков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4870535" y="1441185"/>
            <a:ext cx="132207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70" dirty="0">
                <a:solidFill>
                  <a:srgbClr val="FFFFFF"/>
                </a:solidFill>
                <a:latin typeface="Arial"/>
                <a:cs typeface="Arial"/>
              </a:rPr>
              <a:t>ГОТОВО</a:t>
            </a:r>
            <a:endParaRPr sz="25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783103" y="4501535"/>
            <a:ext cx="4991100" cy="4581525"/>
          </a:xfrm>
          <a:custGeom>
            <a:avLst/>
            <a:gdLst/>
            <a:ahLst/>
            <a:cxnLst/>
            <a:rect l="l" t="t" r="r" b="b"/>
            <a:pathLst>
              <a:path w="4991100" h="4581525">
                <a:moveTo>
                  <a:pt x="4946919" y="4581524"/>
                </a:moveTo>
                <a:lnTo>
                  <a:pt x="44115" y="4581524"/>
                </a:lnTo>
                <a:lnTo>
                  <a:pt x="26967" y="4578053"/>
                </a:lnTo>
                <a:lnTo>
                  <a:pt x="12941" y="4568595"/>
                </a:lnTo>
                <a:lnTo>
                  <a:pt x="3474" y="4554585"/>
                </a:lnTo>
                <a:lnTo>
                  <a:pt x="0" y="4537454"/>
                </a:lnTo>
                <a:lnTo>
                  <a:pt x="0" y="44069"/>
                </a:lnTo>
                <a:lnTo>
                  <a:pt x="3474" y="26939"/>
                </a:lnTo>
                <a:lnTo>
                  <a:pt x="12941" y="12928"/>
                </a:lnTo>
                <a:lnTo>
                  <a:pt x="26967" y="3471"/>
                </a:lnTo>
                <a:lnTo>
                  <a:pt x="44115" y="0"/>
                </a:lnTo>
                <a:lnTo>
                  <a:pt x="4946919" y="0"/>
                </a:lnTo>
                <a:lnTo>
                  <a:pt x="4964067" y="3471"/>
                </a:lnTo>
                <a:lnTo>
                  <a:pt x="4978092" y="12928"/>
                </a:lnTo>
                <a:lnTo>
                  <a:pt x="4983638" y="21135"/>
                </a:lnTo>
                <a:lnTo>
                  <a:pt x="44115" y="21135"/>
                </a:lnTo>
                <a:lnTo>
                  <a:pt x="35210" y="22948"/>
                </a:lnTo>
                <a:lnTo>
                  <a:pt x="27909" y="27880"/>
                </a:lnTo>
                <a:lnTo>
                  <a:pt x="22971" y="35174"/>
                </a:lnTo>
                <a:lnTo>
                  <a:pt x="21157" y="44069"/>
                </a:lnTo>
                <a:lnTo>
                  <a:pt x="21157" y="4537454"/>
                </a:lnTo>
                <a:lnTo>
                  <a:pt x="22971" y="4546350"/>
                </a:lnTo>
                <a:lnTo>
                  <a:pt x="27909" y="4553643"/>
                </a:lnTo>
                <a:lnTo>
                  <a:pt x="35210" y="4558576"/>
                </a:lnTo>
                <a:lnTo>
                  <a:pt x="44115" y="4560389"/>
                </a:lnTo>
                <a:lnTo>
                  <a:pt x="4983638" y="4560389"/>
                </a:lnTo>
                <a:lnTo>
                  <a:pt x="4978092" y="4568595"/>
                </a:lnTo>
                <a:lnTo>
                  <a:pt x="4964067" y="4578053"/>
                </a:lnTo>
                <a:lnTo>
                  <a:pt x="4946919" y="4581524"/>
                </a:lnTo>
                <a:close/>
              </a:path>
              <a:path w="4991100" h="4581525">
                <a:moveTo>
                  <a:pt x="4983638" y="4560389"/>
                </a:moveTo>
                <a:lnTo>
                  <a:pt x="4946919" y="4560389"/>
                </a:lnTo>
                <a:lnTo>
                  <a:pt x="4955824" y="4558576"/>
                </a:lnTo>
                <a:lnTo>
                  <a:pt x="4963125" y="4553643"/>
                </a:lnTo>
                <a:lnTo>
                  <a:pt x="4968062" y="4546350"/>
                </a:lnTo>
                <a:lnTo>
                  <a:pt x="4969877" y="4537454"/>
                </a:lnTo>
                <a:lnTo>
                  <a:pt x="4969877" y="44069"/>
                </a:lnTo>
                <a:lnTo>
                  <a:pt x="4968062" y="35174"/>
                </a:lnTo>
                <a:lnTo>
                  <a:pt x="4963125" y="27880"/>
                </a:lnTo>
                <a:lnTo>
                  <a:pt x="4955824" y="22948"/>
                </a:lnTo>
                <a:lnTo>
                  <a:pt x="4946919" y="21135"/>
                </a:lnTo>
                <a:lnTo>
                  <a:pt x="4983638" y="21135"/>
                </a:lnTo>
                <a:lnTo>
                  <a:pt x="4987560" y="26939"/>
                </a:lnTo>
                <a:lnTo>
                  <a:pt x="4991034" y="44069"/>
                </a:lnTo>
                <a:lnTo>
                  <a:pt x="4991034" y="4537454"/>
                </a:lnTo>
                <a:lnTo>
                  <a:pt x="4987560" y="4554585"/>
                </a:lnTo>
                <a:lnTo>
                  <a:pt x="4983638" y="4560389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1336440" y="3612116"/>
            <a:ext cx="1285875" cy="1285875"/>
            <a:chOff x="1028700" y="3858598"/>
            <a:chExt cx="1285875" cy="1285875"/>
          </a:xfrm>
        </p:grpSpPr>
        <p:sp>
          <p:nvSpPr>
            <p:cNvPr id="16" name="object 16"/>
            <p:cNvSpPr/>
            <p:nvPr/>
          </p:nvSpPr>
          <p:spPr>
            <a:xfrm>
              <a:off x="1028700" y="3858598"/>
              <a:ext cx="1285875" cy="1285875"/>
            </a:xfrm>
            <a:custGeom>
              <a:avLst/>
              <a:gdLst/>
              <a:ahLst/>
              <a:cxnLst/>
              <a:rect l="l" t="t" r="r" b="b"/>
              <a:pathLst>
                <a:path w="1285875" h="1285875">
                  <a:moveTo>
                    <a:pt x="642937" y="1285875"/>
                  </a:moveTo>
                  <a:lnTo>
                    <a:pt x="594954" y="1284111"/>
                  </a:lnTo>
                  <a:lnTo>
                    <a:pt x="547928" y="1278903"/>
                  </a:lnTo>
                  <a:lnTo>
                    <a:pt x="501985" y="1270376"/>
                  </a:lnTo>
                  <a:lnTo>
                    <a:pt x="457248" y="1258653"/>
                  </a:lnTo>
                  <a:lnTo>
                    <a:pt x="413842" y="1243859"/>
                  </a:lnTo>
                  <a:lnTo>
                    <a:pt x="371891" y="1226118"/>
                  </a:lnTo>
                  <a:lnTo>
                    <a:pt x="331519" y="1205555"/>
                  </a:lnTo>
                  <a:lnTo>
                    <a:pt x="292851" y="1182293"/>
                  </a:lnTo>
                  <a:lnTo>
                    <a:pt x="256011" y="1156458"/>
                  </a:lnTo>
                  <a:lnTo>
                    <a:pt x="221123" y="1128173"/>
                  </a:lnTo>
                  <a:lnTo>
                    <a:pt x="188312" y="1097562"/>
                  </a:lnTo>
                  <a:lnTo>
                    <a:pt x="157701" y="1064751"/>
                  </a:lnTo>
                  <a:lnTo>
                    <a:pt x="129416" y="1029863"/>
                  </a:lnTo>
                  <a:lnTo>
                    <a:pt x="103581" y="993023"/>
                  </a:lnTo>
                  <a:lnTo>
                    <a:pt x="80319" y="954355"/>
                  </a:lnTo>
                  <a:lnTo>
                    <a:pt x="59756" y="913983"/>
                  </a:lnTo>
                  <a:lnTo>
                    <a:pt x="42015" y="872032"/>
                  </a:lnTo>
                  <a:lnTo>
                    <a:pt x="27221" y="828626"/>
                  </a:lnTo>
                  <a:lnTo>
                    <a:pt x="15498" y="783889"/>
                  </a:lnTo>
                  <a:lnTo>
                    <a:pt x="6971" y="737946"/>
                  </a:lnTo>
                  <a:lnTo>
                    <a:pt x="1763" y="690920"/>
                  </a:lnTo>
                  <a:lnTo>
                    <a:pt x="0" y="642937"/>
                  </a:lnTo>
                  <a:lnTo>
                    <a:pt x="1763" y="594954"/>
                  </a:lnTo>
                  <a:lnTo>
                    <a:pt x="6971" y="547928"/>
                  </a:lnTo>
                  <a:lnTo>
                    <a:pt x="15498" y="501985"/>
                  </a:lnTo>
                  <a:lnTo>
                    <a:pt x="27221" y="457248"/>
                  </a:lnTo>
                  <a:lnTo>
                    <a:pt x="42015" y="413842"/>
                  </a:lnTo>
                  <a:lnTo>
                    <a:pt x="59756" y="371891"/>
                  </a:lnTo>
                  <a:lnTo>
                    <a:pt x="80319" y="331519"/>
                  </a:lnTo>
                  <a:lnTo>
                    <a:pt x="103581" y="292851"/>
                  </a:lnTo>
                  <a:lnTo>
                    <a:pt x="129416" y="256011"/>
                  </a:lnTo>
                  <a:lnTo>
                    <a:pt x="157701" y="221123"/>
                  </a:lnTo>
                  <a:lnTo>
                    <a:pt x="188312" y="188312"/>
                  </a:lnTo>
                  <a:lnTo>
                    <a:pt x="221123" y="157701"/>
                  </a:lnTo>
                  <a:lnTo>
                    <a:pt x="256011" y="129416"/>
                  </a:lnTo>
                  <a:lnTo>
                    <a:pt x="292851" y="103581"/>
                  </a:lnTo>
                  <a:lnTo>
                    <a:pt x="331519" y="80319"/>
                  </a:lnTo>
                  <a:lnTo>
                    <a:pt x="371891" y="59756"/>
                  </a:lnTo>
                  <a:lnTo>
                    <a:pt x="413842" y="42015"/>
                  </a:lnTo>
                  <a:lnTo>
                    <a:pt x="457248" y="27221"/>
                  </a:lnTo>
                  <a:lnTo>
                    <a:pt x="501985" y="15498"/>
                  </a:lnTo>
                  <a:lnTo>
                    <a:pt x="547928" y="6971"/>
                  </a:lnTo>
                  <a:lnTo>
                    <a:pt x="594954" y="1763"/>
                  </a:lnTo>
                  <a:lnTo>
                    <a:pt x="642937" y="0"/>
                  </a:lnTo>
                  <a:lnTo>
                    <a:pt x="690920" y="1763"/>
                  </a:lnTo>
                  <a:lnTo>
                    <a:pt x="737946" y="6971"/>
                  </a:lnTo>
                  <a:lnTo>
                    <a:pt x="783889" y="15498"/>
                  </a:lnTo>
                  <a:lnTo>
                    <a:pt x="828626" y="27221"/>
                  </a:lnTo>
                  <a:lnTo>
                    <a:pt x="872032" y="42015"/>
                  </a:lnTo>
                  <a:lnTo>
                    <a:pt x="913983" y="59756"/>
                  </a:lnTo>
                  <a:lnTo>
                    <a:pt x="954355" y="80319"/>
                  </a:lnTo>
                  <a:lnTo>
                    <a:pt x="993023" y="103581"/>
                  </a:lnTo>
                  <a:lnTo>
                    <a:pt x="1029863" y="129416"/>
                  </a:lnTo>
                  <a:lnTo>
                    <a:pt x="1064751" y="157701"/>
                  </a:lnTo>
                  <a:lnTo>
                    <a:pt x="1097562" y="188312"/>
                  </a:lnTo>
                  <a:lnTo>
                    <a:pt x="1128173" y="221123"/>
                  </a:lnTo>
                  <a:lnTo>
                    <a:pt x="1156458" y="256011"/>
                  </a:lnTo>
                  <a:lnTo>
                    <a:pt x="1182293" y="292851"/>
                  </a:lnTo>
                  <a:lnTo>
                    <a:pt x="1205555" y="331519"/>
                  </a:lnTo>
                  <a:lnTo>
                    <a:pt x="1226118" y="371891"/>
                  </a:lnTo>
                  <a:lnTo>
                    <a:pt x="1243859" y="413842"/>
                  </a:lnTo>
                  <a:lnTo>
                    <a:pt x="1258653" y="457248"/>
                  </a:lnTo>
                  <a:lnTo>
                    <a:pt x="1270376" y="501985"/>
                  </a:lnTo>
                  <a:lnTo>
                    <a:pt x="1278903" y="547928"/>
                  </a:lnTo>
                  <a:lnTo>
                    <a:pt x="1284111" y="594954"/>
                  </a:lnTo>
                  <a:lnTo>
                    <a:pt x="1285875" y="642937"/>
                  </a:lnTo>
                  <a:lnTo>
                    <a:pt x="1284111" y="690920"/>
                  </a:lnTo>
                  <a:lnTo>
                    <a:pt x="1278903" y="737946"/>
                  </a:lnTo>
                  <a:lnTo>
                    <a:pt x="1270376" y="783889"/>
                  </a:lnTo>
                  <a:lnTo>
                    <a:pt x="1258653" y="828626"/>
                  </a:lnTo>
                  <a:lnTo>
                    <a:pt x="1243859" y="872032"/>
                  </a:lnTo>
                  <a:lnTo>
                    <a:pt x="1226118" y="913983"/>
                  </a:lnTo>
                  <a:lnTo>
                    <a:pt x="1205555" y="954355"/>
                  </a:lnTo>
                  <a:lnTo>
                    <a:pt x="1182293" y="993023"/>
                  </a:lnTo>
                  <a:lnTo>
                    <a:pt x="1156458" y="1029863"/>
                  </a:lnTo>
                  <a:lnTo>
                    <a:pt x="1128173" y="1064751"/>
                  </a:lnTo>
                  <a:lnTo>
                    <a:pt x="1097562" y="1097562"/>
                  </a:lnTo>
                  <a:lnTo>
                    <a:pt x="1064751" y="1128173"/>
                  </a:lnTo>
                  <a:lnTo>
                    <a:pt x="1029863" y="1156458"/>
                  </a:lnTo>
                  <a:lnTo>
                    <a:pt x="993023" y="1182293"/>
                  </a:lnTo>
                  <a:lnTo>
                    <a:pt x="954355" y="1205555"/>
                  </a:lnTo>
                  <a:lnTo>
                    <a:pt x="913983" y="1226118"/>
                  </a:lnTo>
                  <a:lnTo>
                    <a:pt x="872032" y="1243859"/>
                  </a:lnTo>
                  <a:lnTo>
                    <a:pt x="828626" y="1258653"/>
                  </a:lnTo>
                  <a:lnTo>
                    <a:pt x="783889" y="1270376"/>
                  </a:lnTo>
                  <a:lnTo>
                    <a:pt x="737946" y="1278903"/>
                  </a:lnTo>
                  <a:lnTo>
                    <a:pt x="690920" y="1284111"/>
                  </a:lnTo>
                  <a:lnTo>
                    <a:pt x="642937" y="1285875"/>
                  </a:lnTo>
                  <a:close/>
                </a:path>
              </a:pathLst>
            </a:custGeom>
            <a:solidFill>
              <a:srgbClr val="ABE3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6937" y="3998856"/>
              <a:ext cx="1009649" cy="971549"/>
            </a:xfrm>
            <a:prstGeom prst="rect">
              <a:avLst/>
            </a:prstGeom>
          </p:spPr>
        </p:pic>
      </p:grp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1979377" y="2706025"/>
            <a:ext cx="165354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800" dirty="0">
                <a:effectLst/>
                <a:latin typeface="Arial Black" panose="020B0A04020102020204" pitchFamily="34" charset="0"/>
                <a:ea typeface="Cambria" panose="02040503050406030204" pitchFamily="18" charset="0"/>
              </a:rPr>
              <a:t>обеспечить безопасность туристов при предоставлении туристских услуг</a:t>
            </a:r>
            <a:endParaRPr sz="2800" dirty="0">
              <a:latin typeface="Arial Black" panose="020B0A04020102020204" pitchFamily="34" charset="0"/>
              <a:ea typeface="Cambria" panose="02040503050406030204" pitchFamily="18" charset="0"/>
              <a:cs typeface="Arial"/>
            </a:endParaRPr>
          </a:p>
        </p:txBody>
      </p:sp>
      <p:sp>
        <p:nvSpPr>
          <p:cNvPr id="26" name="object 25">
            <a:extLst>
              <a:ext uri="{FF2B5EF4-FFF2-40B4-BE49-F238E27FC236}">
                <a16:creationId xmlns:a16="http://schemas.microsoft.com/office/drawing/2014/main" id="{9792D0FD-53E4-2C62-FEE9-2439C3D59033}"/>
              </a:ext>
            </a:extLst>
          </p:cNvPr>
          <p:cNvSpPr txBox="1">
            <a:spLocks/>
          </p:cNvSpPr>
          <p:nvPr/>
        </p:nvSpPr>
        <p:spPr>
          <a:xfrm>
            <a:off x="7162800" y="1733738"/>
            <a:ext cx="450170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900" b="1" i="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6000" kern="0" dirty="0">
                <a:latin typeface="Arial Black" panose="020B0A04020102020204" pitchFamily="34" charset="0"/>
                <a:ea typeface="Cambria" panose="02040503050406030204" pitchFamily="18" charset="0"/>
              </a:rPr>
              <a:t>ВАЖНО</a:t>
            </a:r>
            <a:endParaRPr lang="ru-RU" sz="6000" kern="0" dirty="0">
              <a:latin typeface="Arial Black" panose="020B0A04020102020204" pitchFamily="34" charset="0"/>
              <a:ea typeface="Cambria" panose="02040503050406030204" pitchFamily="18" charset="0"/>
              <a:cs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BF8A18-B3A2-4163-9B6A-5C461B168EF1}"/>
              </a:ext>
            </a:extLst>
          </p:cNvPr>
          <p:cNvSpPr txBox="1"/>
          <p:nvPr/>
        </p:nvSpPr>
        <p:spPr>
          <a:xfrm>
            <a:off x="7188968" y="4723923"/>
            <a:ext cx="957648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зарегистрировать туристический маршрут и получить статус официального туристского маршрута Республики Алтай в соответствии с Постановлением Правительства Республики Алтай от </a:t>
            </a:r>
            <a:r>
              <a:rPr lang="ru-RU" sz="2800" b="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10 января 2023 г.</a:t>
            </a:r>
            <a:r>
              <a:rPr lang="ru-RU" sz="28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№ 4 </a:t>
            </a:r>
          </a:p>
          <a:p>
            <a:r>
              <a:rPr lang="ru-RU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«</a:t>
            </a:r>
            <a:r>
              <a:rPr lang="ru-RU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Об официальном туристском маршруте </a:t>
            </a:r>
            <a:r>
              <a:rPr lang="ru-RU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Республики Алтай, признании утратившими силу некоторых постановлений Правительства Республики Алтай и внесении изменения в Постановление Правительства Республики Алтай от 22 апреля 2015 г. № 116»</a:t>
            </a:r>
            <a:endParaRPr lang="ru-RU" sz="28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8B91DB0-1D55-D744-B7B7-CE81690EF9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144" y="4735207"/>
            <a:ext cx="4110561" cy="4110561"/>
          </a:xfrm>
          <a:prstGeom prst="rect">
            <a:avLst/>
          </a:prstGeom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CC16EFF-BB54-F92B-BA99-AB38034DF5C7}"/>
              </a:ext>
            </a:extLst>
          </p:cNvPr>
          <p:cNvSpPr txBox="1">
            <a:spLocks/>
          </p:cNvSpPr>
          <p:nvPr/>
        </p:nvSpPr>
        <p:spPr>
          <a:xfrm>
            <a:off x="1240103" y="404400"/>
            <a:ext cx="18056873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3400" dirty="0">
                <a:solidFill>
                  <a:prstClr val="black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8. </a:t>
            </a:r>
            <a:r>
              <a:rPr lang="ru-RU" sz="3400" dirty="0"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ОФИЦИАЛЬНЫЕ ТУРИСТСКИЕ МАРШРУТЫ РЕСПУБЛИКИ АЛТАЙ </a:t>
            </a:r>
            <a:endParaRPr lang="ru-RU" sz="3400" dirty="0">
              <a:solidFill>
                <a:prstClr val="black"/>
              </a:solidFill>
              <a:latin typeface="Arial Black" panose="020B0A04020102020204" pitchFamily="34" charset="0"/>
              <a:ea typeface="+mn-ea"/>
              <a:cs typeface="Arial Black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C3AA06-85C5-CA5F-E810-D22B62C743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</a:blip>
          <a:srcRect l="73293" t="29464" r="17859" b="14074"/>
          <a:stretch/>
        </p:blipFill>
        <p:spPr>
          <a:xfrm>
            <a:off x="-184602" y="-26207"/>
            <a:ext cx="1350509" cy="1033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40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1">
            <a:extLst>
              <a:ext uri="{FF2B5EF4-FFF2-40B4-BE49-F238E27FC236}">
                <a16:creationId xmlns:a16="http://schemas.microsoft.com/office/drawing/2014/main" id="{B6676F9F-6719-7E99-ADDB-086683A340C6}"/>
              </a:ext>
            </a:extLst>
          </p:cNvPr>
          <p:cNvSpPr txBox="1">
            <a:spLocks/>
          </p:cNvSpPr>
          <p:nvPr/>
        </p:nvSpPr>
        <p:spPr>
          <a:xfrm>
            <a:off x="3066248" y="-2841514"/>
            <a:ext cx="10091925" cy="14727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685800" rtl="0" eaLnBrk="1" latinLnBrk="0" hangingPunct="1">
              <a:lnSpc>
                <a:spcPts val="3780"/>
              </a:lnSpc>
              <a:spcBef>
                <a:spcPts val="0"/>
              </a:spcBef>
              <a:buFontTx/>
              <a:buNone/>
              <a:defRPr sz="41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28700">
              <a:lnSpc>
                <a:spcPts val="5670"/>
              </a:lnSpc>
              <a:defRPr/>
            </a:pPr>
            <a:endParaRPr lang="ru-RU" sz="6150" dirty="0"/>
          </a:p>
        </p:txBody>
      </p:sp>
      <p:sp>
        <p:nvSpPr>
          <p:cNvPr id="5" name="Текст 14">
            <a:extLst>
              <a:ext uri="{FF2B5EF4-FFF2-40B4-BE49-F238E27FC236}">
                <a16:creationId xmlns:a16="http://schemas.microsoft.com/office/drawing/2014/main" id="{06D4F991-238E-FF17-428F-086F856E89CD}"/>
              </a:ext>
            </a:extLst>
          </p:cNvPr>
          <p:cNvSpPr txBox="1">
            <a:spLocks/>
          </p:cNvSpPr>
          <p:nvPr/>
        </p:nvSpPr>
        <p:spPr>
          <a:xfrm>
            <a:off x="809626" y="8554902"/>
            <a:ext cx="8567738" cy="32772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>
              <a:defRPr/>
            </a:pPr>
            <a:endParaRPr lang="ru-RU" sz="2100" dirty="0">
              <a:latin typeface="Arial"/>
            </a:endParaRP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BA582155-BE2A-00D4-CEA9-7706AA7A4660}"/>
              </a:ext>
            </a:extLst>
          </p:cNvPr>
          <p:cNvSpPr txBox="1">
            <a:spLocks/>
          </p:cNvSpPr>
          <p:nvPr/>
        </p:nvSpPr>
        <p:spPr>
          <a:xfrm>
            <a:off x="2523589" y="1608723"/>
            <a:ext cx="12605292" cy="6858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2700" b="1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2700" b="1" kern="120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2700" b="1" kern="120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2700" b="1" kern="120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2700" b="1" kern="120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28700">
              <a:lnSpc>
                <a:spcPts val="5670"/>
              </a:lnSpc>
              <a:spcBef>
                <a:spcPts val="0"/>
              </a:spcBef>
              <a:defRPr/>
            </a:pPr>
            <a:r>
              <a:rPr lang="ru-RU" sz="6000" dirty="0">
                <a:latin typeface="Arial Black" panose="020B0604020202020204" pitchFamily="34" charset="0"/>
                <a:cs typeface="Arial Black" panose="020B0604020202020204" pitchFamily="34" charset="0"/>
              </a:rPr>
              <a:t>СПАСИБО ЗА ВНИМАНИЕ</a:t>
            </a:r>
          </a:p>
        </p:txBody>
      </p:sp>
      <p:sp>
        <p:nvSpPr>
          <p:cNvPr id="8" name="Текст 14">
            <a:extLst>
              <a:ext uri="{FF2B5EF4-FFF2-40B4-BE49-F238E27FC236}">
                <a16:creationId xmlns:a16="http://schemas.microsoft.com/office/drawing/2014/main" id="{FAE8EB41-D261-5BB4-B07A-EFB75A286CA8}"/>
              </a:ext>
            </a:extLst>
          </p:cNvPr>
          <p:cNvSpPr txBox="1">
            <a:spLocks/>
          </p:cNvSpPr>
          <p:nvPr/>
        </p:nvSpPr>
        <p:spPr>
          <a:xfrm>
            <a:off x="809626" y="9227369"/>
            <a:ext cx="8567738" cy="32772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>
              <a:defRPr/>
            </a:pPr>
            <a:r>
              <a:rPr lang="ru-RU" sz="2400" dirty="0" err="1">
                <a:latin typeface="Arial"/>
              </a:rPr>
              <a:t>Сарбашев</a:t>
            </a:r>
            <a:r>
              <a:rPr lang="ru-RU" sz="2400" dirty="0">
                <a:latin typeface="Arial"/>
              </a:rPr>
              <a:t> Э</a:t>
            </a:r>
            <a:r>
              <a:rPr lang="en-US" sz="2400" dirty="0">
                <a:latin typeface="Arial"/>
              </a:rPr>
              <a:t>.</a:t>
            </a:r>
            <a:r>
              <a:rPr lang="ru-RU" sz="2400" dirty="0">
                <a:latin typeface="Arial"/>
              </a:rPr>
              <a:t>Б</a:t>
            </a:r>
            <a:r>
              <a:rPr lang="en-US" sz="2400" dirty="0">
                <a:latin typeface="Arial"/>
              </a:rPr>
              <a:t>.</a:t>
            </a:r>
            <a:endParaRPr lang="ru-RU" sz="2400" dirty="0">
              <a:latin typeface="Arial"/>
            </a:endParaRPr>
          </a:p>
        </p:txBody>
      </p:sp>
      <p:sp>
        <p:nvSpPr>
          <p:cNvPr id="9" name="Текст 15">
            <a:extLst>
              <a:ext uri="{FF2B5EF4-FFF2-40B4-BE49-F238E27FC236}">
                <a16:creationId xmlns:a16="http://schemas.microsoft.com/office/drawing/2014/main" id="{02C094AB-691E-F978-C872-F5DF22155D2A}"/>
              </a:ext>
            </a:extLst>
          </p:cNvPr>
          <p:cNvSpPr txBox="1">
            <a:spLocks/>
          </p:cNvSpPr>
          <p:nvPr/>
        </p:nvSpPr>
        <p:spPr>
          <a:xfrm>
            <a:off x="809626" y="9635697"/>
            <a:ext cx="8567738" cy="34269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>
              <a:defRPr/>
            </a:pPr>
            <a:r>
              <a:rPr lang="ru-RU" sz="2400" dirty="0">
                <a:latin typeface="Arial"/>
              </a:rPr>
              <a:t>Министр туризма Республики Алтай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C9AA3E9-DA95-1D1F-E1D9-525074D739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07" t="18253" r="11230" b="39412"/>
          <a:stretch/>
        </p:blipFill>
        <p:spPr>
          <a:xfrm>
            <a:off x="14974021" y="8256493"/>
            <a:ext cx="3313979" cy="147477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CEB02A6-C8CC-9EDB-553E-2A2C6AAF1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6330" y="8493578"/>
            <a:ext cx="1237691" cy="123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F1B6BE-2D60-AA96-10D9-A358E7827E72}"/>
              </a:ext>
            </a:extLst>
          </p:cNvPr>
          <p:cNvSpPr txBox="1"/>
          <p:nvPr/>
        </p:nvSpPr>
        <p:spPr>
          <a:xfrm>
            <a:off x="5996763" y="4331203"/>
            <a:ext cx="29996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ru-RU" sz="2400" dirty="0">
                <a:latin typeface="Arial"/>
              </a:rPr>
              <a:t>Министерство туризма Республики Алтай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938905-2BBF-99C5-CA24-C16E6E1CA3AA}"/>
              </a:ext>
            </a:extLst>
          </p:cNvPr>
          <p:cNvSpPr txBox="1"/>
          <p:nvPr/>
        </p:nvSpPr>
        <p:spPr>
          <a:xfrm>
            <a:off x="12916719" y="4312503"/>
            <a:ext cx="28769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ru-RU" sz="2400" dirty="0">
                <a:latin typeface="Arial"/>
              </a:rPr>
              <a:t>Туристский портал Республики Алтай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2B9932-842C-8B1D-D7FF-E2486403CD0D}"/>
              </a:ext>
            </a:extLst>
          </p:cNvPr>
          <p:cNvSpPr txBox="1"/>
          <p:nvPr/>
        </p:nvSpPr>
        <p:spPr>
          <a:xfrm>
            <a:off x="6117576" y="6014443"/>
            <a:ext cx="261318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2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Telegram-</a:t>
            </a:r>
            <a:r>
              <a:rPr lang="ru-RU" sz="2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канал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Министерства туризма Республики Алтай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8621D1-BD5F-937E-E9F0-B1D5797F0920}"/>
              </a:ext>
            </a:extLst>
          </p:cNvPr>
          <p:cNvSpPr txBox="1"/>
          <p:nvPr/>
        </p:nvSpPr>
        <p:spPr>
          <a:xfrm>
            <a:off x="12916719" y="6383774"/>
            <a:ext cx="31618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2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Telegram-</a:t>
            </a:r>
            <a:r>
              <a:rPr lang="ru-RU" sz="2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канал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Министра туризма Республики Алтай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C468F43-4C30-6E55-9301-B3383066D2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969" y="3050917"/>
            <a:ext cx="2560573" cy="256057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07C4F0C-3882-47D7-448F-619598B56D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372" y="3051150"/>
            <a:ext cx="2560573" cy="256057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98B4781-E850-248D-8E43-1E7A6422C4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373" y="5611491"/>
            <a:ext cx="2560573" cy="256057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6BBAB71-EFF9-8A7D-24A2-C0C45938C4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970" y="5611490"/>
            <a:ext cx="2560573" cy="256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052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1653</TotalTime>
  <Words>697</Words>
  <Application>Microsoft Office PowerPoint</Application>
  <PresentationFormat>Произвольный</PresentationFormat>
  <Paragraphs>72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Arial Black</vt:lpstr>
      <vt:lpstr>Calibri</vt:lpstr>
      <vt:lpstr>Cambria</vt:lpstr>
      <vt:lpstr>Microsoft Sans Serif</vt:lpstr>
      <vt:lpstr>Times New Roman</vt:lpstr>
      <vt:lpstr>Verdana</vt:lpstr>
      <vt:lpstr>Office Theme</vt:lpstr>
      <vt:lpstr>Государственная поддержка проектов в сфере  туризма  на территории   Республики Алтай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обеспечить безопасность туристов при предоставлении туристских услуг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Зеленый Красный и Синий Яркий Современный СМИ и Издательское Дело Еженедельные Новости Команды Презентация, копия</dc:title>
  <dc:creator>Ayas Todoshev</dc:creator>
  <cp:keywords>DAE4arr9Nzc,BAEaTZuHxPQ</cp:keywords>
  <cp:lastModifiedBy>User</cp:lastModifiedBy>
  <cp:revision>53</cp:revision>
  <cp:lastPrinted>2024-01-22T10:39:10Z</cp:lastPrinted>
  <dcterms:created xsi:type="dcterms:W3CDTF">2023-12-06T03:11:42Z</dcterms:created>
  <dcterms:modified xsi:type="dcterms:W3CDTF">2024-01-25T03:04:34Z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2022-03-04T00:00:00Z</vt:filetime>
  </property>
  <property fmtid="{D5CDD505-2E9C-101B-9397-08002B2CF9AE}" pid="3" name="Creator">
    <vt:lpwstr>Canva</vt:lpwstr>
  </property>
  <property fmtid="{D5CDD505-2E9C-101B-9397-08002B2CF9AE}" pid="4" name="LastSaved">
    <vt:filetime>2023-12-06T00:00:00Z</vt:filetime>
  </property>
</Properties>
</file>